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276" r:id="rId3"/>
    <p:sldId id="277" r:id="rId4"/>
    <p:sldId id="285" r:id="rId5"/>
    <p:sldId id="290" r:id="rId6"/>
    <p:sldId id="286" r:id="rId7"/>
    <p:sldId id="284" r:id="rId8"/>
    <p:sldId id="288" r:id="rId9"/>
    <p:sldId id="289" r:id="rId10"/>
    <p:sldId id="287" r:id="rId11"/>
    <p:sldId id="278" r:id="rId12"/>
    <p:sldId id="262" r:id="rId13"/>
  </p:sldIdLst>
  <p:sldSz cx="12192000" cy="6858000"/>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andl &amp; Talos - Gudrun Zechner" initials="BTP" lastIdx="3" clrIdx="0"/>
  <p:cmAuthor id="1" name="BTP" initials="BTP"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2D5D3"/>
    <a:srgbClr val="74BA5B"/>
    <a:srgbClr val="0053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6" autoAdjust="0"/>
    <p:restoredTop sz="94660" autoAdjust="0"/>
  </p:normalViewPr>
  <p:slideViewPr>
    <p:cSldViewPr snapToGrid="0">
      <p:cViewPr varScale="1">
        <p:scale>
          <a:sx n="63" d="100"/>
          <a:sy n="63" d="100"/>
        </p:scale>
        <p:origin x="1206"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6" d="100"/>
          <a:sy n="86" d="100"/>
        </p:scale>
        <p:origin x="378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136"/>
          </a:xfrm>
          <a:prstGeom prst="rect">
            <a:avLst/>
          </a:prstGeom>
        </p:spPr>
        <p:txBody>
          <a:bodyPr vert="horz" lIns="91434" tIns="45717" rIns="91434" bIns="45717" rtlCol="0"/>
          <a:lstStyle>
            <a:lvl1pPr algn="l">
              <a:defRPr sz="1200"/>
            </a:lvl1pPr>
          </a:lstStyle>
          <a:p>
            <a:endParaRPr lang="de-DE"/>
          </a:p>
        </p:txBody>
      </p:sp>
      <p:sp>
        <p:nvSpPr>
          <p:cNvPr id="3" name="Datumsplatzhalter 2"/>
          <p:cNvSpPr>
            <a:spLocks noGrp="1"/>
          </p:cNvSpPr>
          <p:nvPr>
            <p:ph type="dt" sz="quarter" idx="1"/>
          </p:nvPr>
        </p:nvSpPr>
        <p:spPr>
          <a:xfrm>
            <a:off x="3850444" y="0"/>
            <a:ext cx="2945659" cy="498136"/>
          </a:xfrm>
          <a:prstGeom prst="rect">
            <a:avLst/>
          </a:prstGeom>
        </p:spPr>
        <p:txBody>
          <a:bodyPr vert="horz" lIns="91434" tIns="45717" rIns="91434" bIns="45717" rtlCol="0"/>
          <a:lstStyle>
            <a:lvl1pPr algn="r">
              <a:defRPr sz="1200"/>
            </a:lvl1pPr>
          </a:lstStyle>
          <a:p>
            <a:fld id="{98F31A78-D18A-4ED8-A051-1852B2A0AEDE}" type="datetimeFigureOut">
              <a:rPr lang="de-DE" smtClean="0"/>
              <a:t>22.09.2020</a:t>
            </a:fld>
            <a:endParaRPr lang="de-DE"/>
          </a:p>
        </p:txBody>
      </p:sp>
      <p:sp>
        <p:nvSpPr>
          <p:cNvPr id="4" name="Fußzeilenplatzhalter 3"/>
          <p:cNvSpPr>
            <a:spLocks noGrp="1"/>
          </p:cNvSpPr>
          <p:nvPr>
            <p:ph type="ftr" sz="quarter" idx="2"/>
          </p:nvPr>
        </p:nvSpPr>
        <p:spPr>
          <a:xfrm>
            <a:off x="0" y="9430092"/>
            <a:ext cx="2945659" cy="498134"/>
          </a:xfrm>
          <a:prstGeom prst="rect">
            <a:avLst/>
          </a:prstGeom>
        </p:spPr>
        <p:txBody>
          <a:bodyPr vert="horz" lIns="91434" tIns="45717" rIns="91434" bIns="45717" rtlCol="0" anchor="b"/>
          <a:lstStyle>
            <a:lvl1pPr algn="l">
              <a:defRPr sz="1200"/>
            </a:lvl1pPr>
          </a:lstStyle>
          <a:p>
            <a:endParaRPr lang="de-DE"/>
          </a:p>
        </p:txBody>
      </p:sp>
      <p:sp>
        <p:nvSpPr>
          <p:cNvPr id="5" name="Foliennummernplatzhalter 4"/>
          <p:cNvSpPr>
            <a:spLocks noGrp="1"/>
          </p:cNvSpPr>
          <p:nvPr>
            <p:ph type="sldNum" sz="quarter" idx="3"/>
          </p:nvPr>
        </p:nvSpPr>
        <p:spPr>
          <a:xfrm>
            <a:off x="3850444" y="9430092"/>
            <a:ext cx="2945659" cy="498134"/>
          </a:xfrm>
          <a:prstGeom prst="rect">
            <a:avLst/>
          </a:prstGeom>
        </p:spPr>
        <p:txBody>
          <a:bodyPr vert="horz" lIns="91434" tIns="45717" rIns="91434" bIns="45717" rtlCol="0" anchor="b"/>
          <a:lstStyle>
            <a:lvl1pPr algn="r">
              <a:defRPr sz="1200"/>
            </a:lvl1pPr>
          </a:lstStyle>
          <a:p>
            <a:fld id="{5AAECB3F-82CB-4280-B99A-1E54544C4870}" type="slidenum">
              <a:rPr lang="de-DE" smtClean="0"/>
              <a:t>‹Nr.›</a:t>
            </a:fld>
            <a:endParaRPr lang="de-DE"/>
          </a:p>
        </p:txBody>
      </p:sp>
    </p:spTree>
    <p:extLst>
      <p:ext uri="{BB962C8B-B14F-4D97-AF65-F5344CB8AC3E}">
        <p14:creationId xmlns:p14="http://schemas.microsoft.com/office/powerpoint/2010/main" val="3859230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136"/>
          </a:xfrm>
          <a:prstGeom prst="rect">
            <a:avLst/>
          </a:prstGeom>
        </p:spPr>
        <p:txBody>
          <a:bodyPr vert="horz" lIns="91434" tIns="45717" rIns="91434" bIns="45717" rtlCol="0"/>
          <a:lstStyle>
            <a:lvl1pPr algn="l">
              <a:defRPr sz="1200"/>
            </a:lvl1pPr>
          </a:lstStyle>
          <a:p>
            <a:endParaRPr lang="de-DE"/>
          </a:p>
        </p:txBody>
      </p:sp>
      <p:sp>
        <p:nvSpPr>
          <p:cNvPr id="3" name="Datumsplatzhalter 2"/>
          <p:cNvSpPr>
            <a:spLocks noGrp="1"/>
          </p:cNvSpPr>
          <p:nvPr>
            <p:ph type="dt" idx="1"/>
          </p:nvPr>
        </p:nvSpPr>
        <p:spPr>
          <a:xfrm>
            <a:off x="3850444" y="0"/>
            <a:ext cx="2945659" cy="498136"/>
          </a:xfrm>
          <a:prstGeom prst="rect">
            <a:avLst/>
          </a:prstGeom>
        </p:spPr>
        <p:txBody>
          <a:bodyPr vert="horz" lIns="91434" tIns="45717" rIns="91434" bIns="45717" rtlCol="0"/>
          <a:lstStyle>
            <a:lvl1pPr algn="r">
              <a:defRPr sz="1200"/>
            </a:lvl1pPr>
          </a:lstStyle>
          <a:p>
            <a:fld id="{24BFABA0-52A6-4B9A-A596-027E2457994C}" type="datetimeFigureOut">
              <a:rPr lang="de-DE" smtClean="0"/>
              <a:t>22.09.2020</a:t>
            </a:fld>
            <a:endParaRPr lang="de-DE"/>
          </a:p>
        </p:txBody>
      </p:sp>
      <p:sp>
        <p:nvSpPr>
          <p:cNvPr id="4" name="Folienbildplatzhalter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34" tIns="45717" rIns="91434" bIns="45717" rtlCol="0" anchor="ctr"/>
          <a:lstStyle/>
          <a:p>
            <a:endParaRPr lang="de-DE"/>
          </a:p>
        </p:txBody>
      </p:sp>
      <p:sp>
        <p:nvSpPr>
          <p:cNvPr id="5" name="Notizenplatzhalter 4"/>
          <p:cNvSpPr>
            <a:spLocks noGrp="1"/>
          </p:cNvSpPr>
          <p:nvPr>
            <p:ph type="body" sz="quarter" idx="3"/>
          </p:nvPr>
        </p:nvSpPr>
        <p:spPr>
          <a:xfrm>
            <a:off x="679768" y="4777957"/>
            <a:ext cx="5438139" cy="3909240"/>
          </a:xfrm>
          <a:prstGeom prst="rect">
            <a:avLst/>
          </a:prstGeom>
        </p:spPr>
        <p:txBody>
          <a:bodyPr vert="horz" lIns="91434" tIns="45717" rIns="91434" bIns="45717"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30092"/>
            <a:ext cx="2945659" cy="498134"/>
          </a:xfrm>
          <a:prstGeom prst="rect">
            <a:avLst/>
          </a:prstGeom>
        </p:spPr>
        <p:txBody>
          <a:bodyPr vert="horz" lIns="91434" tIns="45717" rIns="91434" bIns="45717" rtlCol="0" anchor="b"/>
          <a:lstStyle>
            <a:lvl1pPr algn="l">
              <a:defRPr sz="1200"/>
            </a:lvl1pPr>
          </a:lstStyle>
          <a:p>
            <a:endParaRPr lang="de-DE"/>
          </a:p>
        </p:txBody>
      </p:sp>
      <p:sp>
        <p:nvSpPr>
          <p:cNvPr id="7" name="Foliennummernplatzhalter 6"/>
          <p:cNvSpPr>
            <a:spLocks noGrp="1"/>
          </p:cNvSpPr>
          <p:nvPr>
            <p:ph type="sldNum" sz="quarter" idx="5"/>
          </p:nvPr>
        </p:nvSpPr>
        <p:spPr>
          <a:xfrm>
            <a:off x="3850444" y="9430092"/>
            <a:ext cx="2945659" cy="498134"/>
          </a:xfrm>
          <a:prstGeom prst="rect">
            <a:avLst/>
          </a:prstGeom>
        </p:spPr>
        <p:txBody>
          <a:bodyPr vert="horz" lIns="91434" tIns="45717" rIns="91434" bIns="45717" rtlCol="0" anchor="b"/>
          <a:lstStyle>
            <a:lvl1pPr algn="r">
              <a:defRPr sz="1200"/>
            </a:lvl1pPr>
          </a:lstStyle>
          <a:p>
            <a:fld id="{561BBC82-A8D8-448F-9545-2BBBA9FAAA8B}" type="slidenum">
              <a:rPr lang="de-DE" smtClean="0"/>
              <a:t>‹Nr.›</a:t>
            </a:fld>
            <a:endParaRPr lang="de-DE"/>
          </a:p>
        </p:txBody>
      </p:sp>
    </p:spTree>
    <p:extLst>
      <p:ext uri="{BB962C8B-B14F-4D97-AF65-F5344CB8AC3E}">
        <p14:creationId xmlns:p14="http://schemas.microsoft.com/office/powerpoint/2010/main" val="4127884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61BBC82-A8D8-448F-9545-2BBBA9FAAA8B}" type="slidenum">
              <a:rPr lang="de-DE" smtClean="0"/>
              <a:t>12</a:t>
            </a:fld>
            <a:endParaRPr lang="de-DE"/>
          </a:p>
        </p:txBody>
      </p:sp>
    </p:spTree>
    <p:extLst>
      <p:ext uri="{BB962C8B-B14F-4D97-AF65-F5344CB8AC3E}">
        <p14:creationId xmlns:p14="http://schemas.microsoft.com/office/powerpoint/2010/main" val="20731103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7" name="Grafik 6"/>
          <p:cNvPicPr>
            <a:picLocks noChangeAspect="1"/>
          </p:cNvPicPr>
          <p:nvPr userDrawn="1"/>
        </p:nvPicPr>
        <p:blipFill>
          <a:blip r:embed="rId2"/>
          <a:stretch>
            <a:fillRect/>
          </a:stretch>
        </p:blipFill>
        <p:spPr>
          <a:xfrm>
            <a:off x="23908" y="-3550"/>
            <a:ext cx="12159625" cy="6858000"/>
          </a:xfrm>
          <a:prstGeom prst="rect">
            <a:avLst/>
          </a:prstGeom>
        </p:spPr>
      </p:pic>
      <p:sp>
        <p:nvSpPr>
          <p:cNvPr id="2" name="Titel 1"/>
          <p:cNvSpPr>
            <a:spLocks noGrp="1"/>
          </p:cNvSpPr>
          <p:nvPr>
            <p:ph type="ctrTitle" hasCustomPrompt="1"/>
          </p:nvPr>
        </p:nvSpPr>
        <p:spPr>
          <a:xfrm>
            <a:off x="838200" y="2725200"/>
            <a:ext cx="8221825" cy="1391914"/>
          </a:xfrm>
        </p:spPr>
        <p:txBody>
          <a:bodyPr anchor="b">
            <a:normAutofit/>
          </a:bodyPr>
          <a:lstStyle>
            <a:lvl1pPr algn="l">
              <a:defRPr sz="7200" b="0" baseline="0">
                <a:solidFill>
                  <a:srgbClr val="00539D"/>
                </a:solidFill>
                <a:latin typeface="+mn-lt"/>
              </a:defRPr>
            </a:lvl1pPr>
          </a:lstStyle>
          <a:p>
            <a:r>
              <a:rPr lang="de-DE" dirty="0"/>
              <a:t>DAS IST DER TITEL</a:t>
            </a:r>
          </a:p>
        </p:txBody>
      </p:sp>
      <p:sp>
        <p:nvSpPr>
          <p:cNvPr id="3" name="Untertitel 2"/>
          <p:cNvSpPr>
            <a:spLocks noGrp="1"/>
          </p:cNvSpPr>
          <p:nvPr>
            <p:ph type="subTitle" idx="1" hasCustomPrompt="1"/>
          </p:nvPr>
        </p:nvSpPr>
        <p:spPr>
          <a:xfrm>
            <a:off x="838200" y="4889216"/>
            <a:ext cx="8221825" cy="961078"/>
          </a:xfrm>
        </p:spPr>
        <p:txBody>
          <a:bodyPr>
            <a:normAutofit/>
          </a:bodyPr>
          <a:lstStyle>
            <a:lvl1pPr marL="0" indent="0" algn="l">
              <a:buNone/>
              <a:defRPr sz="4400" b="0" baseline="0">
                <a:solidFill>
                  <a:srgbClr val="00539D"/>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[Monat Jahr]</a:t>
            </a:r>
          </a:p>
        </p:txBody>
      </p:sp>
    </p:spTree>
    <p:extLst>
      <p:ext uri="{BB962C8B-B14F-4D97-AF65-F5344CB8AC3E}">
        <p14:creationId xmlns:p14="http://schemas.microsoft.com/office/powerpoint/2010/main" val="507193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Text/Aufzählungen">
    <p:spTree>
      <p:nvGrpSpPr>
        <p:cNvPr id="1" name=""/>
        <p:cNvGrpSpPr/>
        <p:nvPr/>
      </p:nvGrpSpPr>
      <p:grpSpPr>
        <a:xfrm>
          <a:off x="0" y="0"/>
          <a:ext cx="0" cy="0"/>
          <a:chOff x="0" y="0"/>
          <a:chExt cx="0" cy="0"/>
        </a:xfrm>
      </p:grpSpPr>
      <p:pic>
        <p:nvPicPr>
          <p:cNvPr id="7" name="Grafik 6"/>
          <p:cNvPicPr>
            <a:picLocks noChangeAspect="1"/>
          </p:cNvPicPr>
          <p:nvPr userDrawn="1"/>
        </p:nvPicPr>
        <p:blipFill>
          <a:blip r:embed="rId2"/>
          <a:stretch>
            <a:fillRect/>
          </a:stretch>
        </p:blipFill>
        <p:spPr>
          <a:xfrm>
            <a:off x="0" y="9581"/>
            <a:ext cx="12192000" cy="6855771"/>
          </a:xfrm>
          <a:prstGeom prst="rect">
            <a:avLst/>
          </a:prstGeom>
        </p:spPr>
      </p:pic>
      <p:sp>
        <p:nvSpPr>
          <p:cNvPr id="2" name="Titel 1"/>
          <p:cNvSpPr>
            <a:spLocks noGrp="1"/>
          </p:cNvSpPr>
          <p:nvPr>
            <p:ph type="title" hasCustomPrompt="1"/>
          </p:nvPr>
        </p:nvSpPr>
        <p:spPr>
          <a:xfrm>
            <a:off x="546360" y="1355178"/>
            <a:ext cx="10515600" cy="658728"/>
          </a:xfrm>
        </p:spPr>
        <p:txBody>
          <a:bodyPr>
            <a:normAutofit/>
          </a:bodyPr>
          <a:lstStyle>
            <a:lvl1pPr marL="0" indent="0" algn="l">
              <a:defRPr sz="3000" b="0" baseline="0">
                <a:solidFill>
                  <a:srgbClr val="00539D"/>
                </a:solidFill>
                <a:latin typeface="+mj-lt"/>
              </a:defRPr>
            </a:lvl1pPr>
          </a:lstStyle>
          <a:p>
            <a:r>
              <a:rPr lang="de-DE" dirty="0"/>
              <a:t>Das ist die Überschrift</a:t>
            </a:r>
          </a:p>
        </p:txBody>
      </p:sp>
      <p:sp>
        <p:nvSpPr>
          <p:cNvPr id="3" name="Inhaltsplatzhalter 2"/>
          <p:cNvSpPr>
            <a:spLocks noGrp="1"/>
          </p:cNvSpPr>
          <p:nvPr>
            <p:ph idx="1" hasCustomPrompt="1"/>
          </p:nvPr>
        </p:nvSpPr>
        <p:spPr>
          <a:xfrm>
            <a:off x="546360" y="2174506"/>
            <a:ext cx="10515600" cy="3359118"/>
          </a:xfrm>
        </p:spPr>
        <p:txBody>
          <a:bodyPr/>
          <a:lstStyle>
            <a:lvl1pPr marL="360000" indent="-360000">
              <a:lnSpc>
                <a:spcPct val="120000"/>
              </a:lnSpc>
              <a:spcBef>
                <a:spcPts val="0"/>
              </a:spcBef>
              <a:buClr>
                <a:srgbClr val="74BA5B"/>
              </a:buClr>
              <a:buFont typeface="Wingdings 3" panose="05040102010807070707" pitchFamily="18" charset="2"/>
              <a:buChar char="}"/>
              <a:defRPr sz="2200" baseline="0"/>
            </a:lvl1pPr>
            <a:lvl2pPr marL="720000" indent="-360000">
              <a:buClr>
                <a:srgbClr val="74BA5B"/>
              </a:buClr>
              <a:buFont typeface="Symbol" panose="05050102010706020507" pitchFamily="18" charset="2"/>
              <a:buChar char=""/>
              <a:defRPr sz="2200" baseline="0"/>
            </a:lvl2pPr>
          </a:lstStyle>
          <a:p>
            <a:pPr lvl="0"/>
            <a:r>
              <a:rPr lang="de-DE" dirty="0"/>
              <a:t>Hier ist eine Aufzählung (ist reiner Text gewünscht, einfach das Aufzählungszeichen entfernen)</a:t>
            </a:r>
          </a:p>
          <a:p>
            <a:pPr lvl="1"/>
            <a:r>
              <a:rPr lang="de-DE" dirty="0"/>
              <a:t>Zweite Aufzählungsebene</a:t>
            </a:r>
          </a:p>
          <a:p>
            <a:pPr lvl="1"/>
            <a:endParaRPr lang="de-DE" dirty="0"/>
          </a:p>
        </p:txBody>
      </p:sp>
      <p:sp>
        <p:nvSpPr>
          <p:cNvPr id="8" name="Foliennummernplatzhalter 6"/>
          <p:cNvSpPr>
            <a:spLocks noGrp="1"/>
          </p:cNvSpPr>
          <p:nvPr>
            <p:ph type="sldNum" sz="quarter" idx="12"/>
          </p:nvPr>
        </p:nvSpPr>
        <p:spPr>
          <a:xfrm>
            <a:off x="8838000" y="6357600"/>
            <a:ext cx="2743200" cy="365125"/>
          </a:xfrm>
        </p:spPr>
        <p:txBody>
          <a:bodyPr/>
          <a:lstStyle>
            <a:lvl1pPr>
              <a:defRPr>
                <a:solidFill>
                  <a:schemeClr val="tx1"/>
                </a:solidFill>
              </a:defRPr>
            </a:lvl1pPr>
          </a:lstStyle>
          <a:p>
            <a:fld id="{4F6256B1-9B74-430D-8A63-B2043F85127D}" type="slidenum">
              <a:rPr lang="de-DE" smtClean="0"/>
              <a:pPr/>
              <a:t>‹Nr.›</a:t>
            </a:fld>
            <a:endParaRPr lang="de-DE" dirty="0"/>
          </a:p>
        </p:txBody>
      </p:sp>
    </p:spTree>
    <p:extLst>
      <p:ext uri="{BB962C8B-B14F-4D97-AF65-F5344CB8AC3E}">
        <p14:creationId xmlns:p14="http://schemas.microsoft.com/office/powerpoint/2010/main" val="2800843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wischentitel">
    <p:spTree>
      <p:nvGrpSpPr>
        <p:cNvPr id="1" name=""/>
        <p:cNvGrpSpPr/>
        <p:nvPr/>
      </p:nvGrpSpPr>
      <p:grpSpPr>
        <a:xfrm>
          <a:off x="0" y="0"/>
          <a:ext cx="0" cy="0"/>
          <a:chOff x="0" y="0"/>
          <a:chExt cx="0" cy="0"/>
        </a:xfrm>
      </p:grpSpPr>
      <p:pic>
        <p:nvPicPr>
          <p:cNvPr id="8" name="Grafik 7"/>
          <p:cNvPicPr>
            <a:picLocks noChangeAspect="1"/>
          </p:cNvPicPr>
          <p:nvPr userDrawn="1"/>
        </p:nvPicPr>
        <p:blipFill>
          <a:blip r:embed="rId2"/>
          <a:stretch>
            <a:fillRect/>
          </a:stretch>
        </p:blipFill>
        <p:spPr>
          <a:xfrm>
            <a:off x="1157" y="-19051"/>
            <a:ext cx="12181318" cy="6864019"/>
          </a:xfrm>
          <a:prstGeom prst="rect">
            <a:avLst/>
          </a:prstGeom>
        </p:spPr>
      </p:pic>
      <p:sp>
        <p:nvSpPr>
          <p:cNvPr id="9" name="Titel 1"/>
          <p:cNvSpPr>
            <a:spLocks noGrp="1"/>
          </p:cNvSpPr>
          <p:nvPr>
            <p:ph type="ctrTitle" hasCustomPrompt="1"/>
          </p:nvPr>
        </p:nvSpPr>
        <p:spPr>
          <a:xfrm>
            <a:off x="838200" y="2725200"/>
            <a:ext cx="9953625" cy="1391914"/>
          </a:xfrm>
        </p:spPr>
        <p:txBody>
          <a:bodyPr anchor="b">
            <a:normAutofit/>
          </a:bodyPr>
          <a:lstStyle>
            <a:lvl1pPr algn="l">
              <a:defRPr sz="7200" b="0" baseline="0">
                <a:solidFill>
                  <a:schemeClr val="bg1"/>
                </a:solidFill>
                <a:latin typeface="+mn-lt"/>
              </a:defRPr>
            </a:lvl1pPr>
          </a:lstStyle>
          <a:p>
            <a:r>
              <a:rPr lang="de-DE" dirty="0"/>
              <a:t>DAS IST EIN NEUES KAPITEL</a:t>
            </a:r>
          </a:p>
        </p:txBody>
      </p:sp>
      <p:sp>
        <p:nvSpPr>
          <p:cNvPr id="5" name="Foliennummernplatzhalter 5"/>
          <p:cNvSpPr>
            <a:spLocks noGrp="1"/>
          </p:cNvSpPr>
          <p:nvPr>
            <p:ph type="sldNum" sz="quarter" idx="12"/>
          </p:nvPr>
        </p:nvSpPr>
        <p:spPr>
          <a:xfrm>
            <a:off x="8838000" y="6356349"/>
            <a:ext cx="2743200" cy="365125"/>
          </a:xfrm>
        </p:spPr>
        <p:txBody>
          <a:bodyPr/>
          <a:lstStyle>
            <a:lvl1pPr>
              <a:defRPr>
                <a:solidFill>
                  <a:schemeClr val="bg1"/>
                </a:solidFill>
              </a:defRPr>
            </a:lvl1pPr>
          </a:lstStyle>
          <a:p>
            <a:fld id="{4F6256B1-9B74-430D-8A63-B2043F85127D}" type="slidenum">
              <a:rPr lang="de-DE" smtClean="0"/>
              <a:pPr/>
              <a:t>‹Nr.›</a:t>
            </a:fld>
            <a:endParaRPr lang="de-DE" dirty="0"/>
          </a:p>
        </p:txBody>
      </p:sp>
    </p:spTree>
    <p:extLst>
      <p:ext uri="{BB962C8B-B14F-4D97-AF65-F5344CB8AC3E}">
        <p14:creationId xmlns:p14="http://schemas.microsoft.com/office/powerpoint/2010/main" val="178976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Text+Bild">
    <p:spTree>
      <p:nvGrpSpPr>
        <p:cNvPr id="1" name=""/>
        <p:cNvGrpSpPr/>
        <p:nvPr/>
      </p:nvGrpSpPr>
      <p:grpSpPr>
        <a:xfrm>
          <a:off x="0" y="0"/>
          <a:ext cx="0" cy="0"/>
          <a:chOff x="0" y="0"/>
          <a:chExt cx="0" cy="0"/>
        </a:xfrm>
      </p:grpSpPr>
      <p:pic>
        <p:nvPicPr>
          <p:cNvPr id="8" name="Grafik 7"/>
          <p:cNvPicPr>
            <a:picLocks noChangeAspect="1"/>
          </p:cNvPicPr>
          <p:nvPr userDrawn="1"/>
        </p:nvPicPr>
        <p:blipFill>
          <a:blip r:embed="rId2"/>
          <a:stretch>
            <a:fillRect/>
          </a:stretch>
        </p:blipFill>
        <p:spPr>
          <a:xfrm>
            <a:off x="0" y="0"/>
            <a:ext cx="12192000" cy="6855771"/>
          </a:xfrm>
          <a:prstGeom prst="rect">
            <a:avLst/>
          </a:prstGeom>
        </p:spPr>
      </p:pic>
      <p:sp>
        <p:nvSpPr>
          <p:cNvPr id="3" name="Inhaltsplatzhalter 2"/>
          <p:cNvSpPr>
            <a:spLocks noGrp="1"/>
          </p:cNvSpPr>
          <p:nvPr>
            <p:ph sz="half" idx="1"/>
          </p:nvPr>
        </p:nvSpPr>
        <p:spPr>
          <a:xfrm>
            <a:off x="546360" y="2174874"/>
            <a:ext cx="5181600" cy="4181476"/>
          </a:xfrm>
        </p:spPr>
        <p:txBody>
          <a:bodyPr/>
          <a:lstStyle>
            <a:lvl1pPr marL="360000" indent="-360000">
              <a:lnSpc>
                <a:spcPct val="120000"/>
              </a:lnSpc>
              <a:buClr>
                <a:srgbClr val="74BA5B"/>
              </a:buClr>
              <a:buFont typeface="Wingdings 3" panose="05040102010807070707" pitchFamily="18" charset="2"/>
              <a:buChar char="}"/>
              <a:defRPr sz="2200"/>
            </a:lvl1pPr>
            <a:lvl2pPr marL="360000" indent="-360000">
              <a:lnSpc>
                <a:spcPct val="120000"/>
              </a:lnSpc>
              <a:buClr>
                <a:srgbClr val="74BA5B"/>
              </a:buClr>
              <a:defRPr sz="2000"/>
            </a:lvl2pPr>
            <a:lvl3pPr marL="720000" indent="-360000">
              <a:lnSpc>
                <a:spcPct val="120000"/>
              </a:lnSpc>
              <a:spcBef>
                <a:spcPts val="0"/>
              </a:spcBef>
              <a:buClr>
                <a:srgbClr val="74BA5B"/>
              </a:buClr>
              <a:defRPr/>
            </a:lvl3pPr>
          </a:lstStyle>
          <a:p>
            <a:pPr lvl="0"/>
            <a:r>
              <a:rPr lang="de-DE" dirty="0"/>
              <a:t>Textmasterformat bearbeiten</a:t>
            </a:r>
          </a:p>
          <a:p>
            <a:pPr lvl="2"/>
            <a:r>
              <a:rPr lang="de-DE" dirty="0"/>
              <a:t>Zweite Ebene</a:t>
            </a:r>
          </a:p>
        </p:txBody>
      </p:sp>
      <p:sp>
        <p:nvSpPr>
          <p:cNvPr id="4" name="Inhaltsplatzhalter 3"/>
          <p:cNvSpPr>
            <a:spLocks noGrp="1"/>
          </p:cNvSpPr>
          <p:nvPr>
            <p:ph sz="half" idx="2" hasCustomPrompt="1"/>
          </p:nvPr>
        </p:nvSpPr>
        <p:spPr>
          <a:xfrm>
            <a:off x="6096000" y="2174874"/>
            <a:ext cx="5181600" cy="4181476"/>
          </a:xfrm>
        </p:spPr>
        <p:txBody>
          <a:bodyPr>
            <a:normAutofit/>
          </a:bodyPr>
          <a:lstStyle>
            <a:lvl1pPr marL="0" indent="0">
              <a:buNone/>
              <a:defRPr sz="2200"/>
            </a:lvl1pPr>
          </a:lstStyle>
          <a:p>
            <a:pPr lvl="0"/>
            <a:r>
              <a:rPr lang="de-DE" dirty="0"/>
              <a:t>Hier ist Platz für ein Bild</a:t>
            </a:r>
          </a:p>
        </p:txBody>
      </p:sp>
      <p:sp>
        <p:nvSpPr>
          <p:cNvPr id="5" name="Datumsplatzhalter 4"/>
          <p:cNvSpPr>
            <a:spLocks noGrp="1"/>
          </p:cNvSpPr>
          <p:nvPr>
            <p:ph type="dt" sz="half" idx="10"/>
          </p:nvPr>
        </p:nvSpPr>
        <p:spPr>
          <a:xfrm>
            <a:off x="546360" y="6356349"/>
            <a:ext cx="2743200" cy="365125"/>
          </a:xfrm>
        </p:spPr>
        <p:txBody>
          <a:bodyPr/>
          <a:lstStyle>
            <a:lvl1pPr>
              <a:defRPr>
                <a:solidFill>
                  <a:schemeClr val="tx1"/>
                </a:solidFill>
              </a:defRPr>
            </a:lvl1pPr>
          </a:lstStyle>
          <a:p>
            <a:fld id="{8BDEE42F-55F8-4EBE-996A-36D587F27C73}" type="datetime1">
              <a:rPr lang="de-DE" smtClean="0"/>
              <a:t>22.09.2020</a:t>
            </a:fld>
            <a:endParaRPr lang="de-DE" dirty="0"/>
          </a:p>
        </p:txBody>
      </p:sp>
      <p:sp>
        <p:nvSpPr>
          <p:cNvPr id="7" name="Foliennummernplatzhalter 6"/>
          <p:cNvSpPr>
            <a:spLocks noGrp="1"/>
          </p:cNvSpPr>
          <p:nvPr>
            <p:ph type="sldNum" sz="quarter" idx="12"/>
          </p:nvPr>
        </p:nvSpPr>
        <p:spPr>
          <a:xfrm>
            <a:off x="8890003" y="6430905"/>
            <a:ext cx="2743200" cy="365125"/>
          </a:xfrm>
        </p:spPr>
        <p:txBody>
          <a:bodyPr/>
          <a:lstStyle>
            <a:lvl1pPr>
              <a:defRPr>
                <a:solidFill>
                  <a:schemeClr val="tx1"/>
                </a:solidFill>
              </a:defRPr>
            </a:lvl1pPr>
          </a:lstStyle>
          <a:p>
            <a:fld id="{4F6256B1-9B74-430D-8A63-B2043F85127D}" type="slidenum">
              <a:rPr lang="de-DE" smtClean="0"/>
              <a:pPr/>
              <a:t>‹Nr.›</a:t>
            </a:fld>
            <a:endParaRPr lang="de-DE" dirty="0"/>
          </a:p>
        </p:txBody>
      </p:sp>
      <p:sp>
        <p:nvSpPr>
          <p:cNvPr id="10" name="Titel 1"/>
          <p:cNvSpPr>
            <a:spLocks noGrp="1"/>
          </p:cNvSpPr>
          <p:nvPr>
            <p:ph type="title" hasCustomPrompt="1"/>
          </p:nvPr>
        </p:nvSpPr>
        <p:spPr>
          <a:xfrm>
            <a:off x="546360" y="1355178"/>
            <a:ext cx="10731240" cy="658728"/>
          </a:xfrm>
        </p:spPr>
        <p:txBody>
          <a:bodyPr>
            <a:normAutofit/>
          </a:bodyPr>
          <a:lstStyle>
            <a:lvl1pPr marL="0" indent="0" algn="l">
              <a:defRPr sz="3000" b="0" baseline="0">
                <a:solidFill>
                  <a:srgbClr val="00539D"/>
                </a:solidFill>
                <a:latin typeface="+mj-lt"/>
              </a:defRPr>
            </a:lvl1pPr>
          </a:lstStyle>
          <a:p>
            <a:r>
              <a:rPr lang="de-DE" dirty="0"/>
              <a:t>Das ist die Überschrift</a:t>
            </a:r>
          </a:p>
        </p:txBody>
      </p:sp>
    </p:spTree>
    <p:extLst>
      <p:ext uri="{BB962C8B-B14F-4D97-AF65-F5344CB8AC3E}">
        <p14:creationId xmlns:p14="http://schemas.microsoft.com/office/powerpoint/2010/main" val="1931172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bschlussfolie">
    <p:spTree>
      <p:nvGrpSpPr>
        <p:cNvPr id="1" name=""/>
        <p:cNvGrpSpPr/>
        <p:nvPr/>
      </p:nvGrpSpPr>
      <p:grpSpPr>
        <a:xfrm>
          <a:off x="0" y="0"/>
          <a:ext cx="0" cy="0"/>
          <a:chOff x="0" y="0"/>
          <a:chExt cx="0" cy="0"/>
        </a:xfrm>
      </p:grpSpPr>
      <p:pic>
        <p:nvPicPr>
          <p:cNvPr id="10" name="Grafik 9"/>
          <p:cNvPicPr>
            <a:picLocks noChangeAspect="1"/>
          </p:cNvPicPr>
          <p:nvPr userDrawn="1"/>
        </p:nvPicPr>
        <p:blipFill>
          <a:blip r:embed="rId2"/>
          <a:stretch>
            <a:fillRect/>
          </a:stretch>
        </p:blipFill>
        <p:spPr>
          <a:xfrm>
            <a:off x="8467" y="-1053"/>
            <a:ext cx="12170071" cy="6858000"/>
          </a:xfrm>
          <a:prstGeom prst="rect">
            <a:avLst/>
          </a:prstGeom>
        </p:spPr>
      </p:pic>
      <p:sp>
        <p:nvSpPr>
          <p:cNvPr id="9" name="Foliennummernplatzhalter 8"/>
          <p:cNvSpPr>
            <a:spLocks noGrp="1"/>
          </p:cNvSpPr>
          <p:nvPr>
            <p:ph type="sldNum" sz="quarter" idx="12"/>
          </p:nvPr>
        </p:nvSpPr>
        <p:spPr>
          <a:xfrm>
            <a:off x="8839203" y="6356350"/>
            <a:ext cx="2743200" cy="365125"/>
          </a:xfrm>
        </p:spPr>
        <p:txBody>
          <a:bodyPr/>
          <a:lstStyle>
            <a:lvl1pPr>
              <a:defRPr>
                <a:solidFill>
                  <a:schemeClr val="tx1"/>
                </a:solidFill>
              </a:defRPr>
            </a:lvl1pPr>
          </a:lstStyle>
          <a:p>
            <a:fld id="{4F6256B1-9B74-430D-8A63-B2043F85127D}" type="slidenum">
              <a:rPr lang="de-DE" smtClean="0"/>
              <a:pPr/>
              <a:t>‹Nr.›</a:t>
            </a:fld>
            <a:endParaRPr lang="de-DE" dirty="0"/>
          </a:p>
        </p:txBody>
      </p:sp>
      <p:sp>
        <p:nvSpPr>
          <p:cNvPr id="11" name="Titel 1"/>
          <p:cNvSpPr txBox="1">
            <a:spLocks/>
          </p:cNvSpPr>
          <p:nvPr userDrawn="1"/>
        </p:nvSpPr>
        <p:spPr>
          <a:xfrm>
            <a:off x="589615" y="2377853"/>
            <a:ext cx="10731240" cy="658728"/>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ct val="0"/>
              </a:spcBef>
              <a:buNone/>
              <a:defRPr sz="3000" b="0" kern="1200" baseline="0">
                <a:solidFill>
                  <a:srgbClr val="00539D"/>
                </a:solidFill>
                <a:latin typeface="+mj-lt"/>
                <a:ea typeface="+mj-ea"/>
                <a:cs typeface="+mj-cs"/>
              </a:defRPr>
            </a:lvl1pPr>
          </a:lstStyle>
          <a:p>
            <a:pPr marL="0" indent="0"/>
            <a:endParaRPr lang="de-DE" dirty="0"/>
          </a:p>
        </p:txBody>
      </p:sp>
      <p:sp>
        <p:nvSpPr>
          <p:cNvPr id="12" name="Inhaltsplatzhalter 2"/>
          <p:cNvSpPr>
            <a:spLocks noGrp="1"/>
          </p:cNvSpPr>
          <p:nvPr>
            <p:ph idx="1" hasCustomPrompt="1"/>
          </p:nvPr>
        </p:nvSpPr>
        <p:spPr>
          <a:xfrm>
            <a:off x="546360" y="2174506"/>
            <a:ext cx="10515600" cy="3359118"/>
          </a:xfrm>
        </p:spPr>
        <p:txBody>
          <a:bodyPr/>
          <a:lstStyle>
            <a:lvl1pPr marL="360000" indent="-360000">
              <a:lnSpc>
                <a:spcPct val="120000"/>
              </a:lnSpc>
              <a:spcBef>
                <a:spcPts val="0"/>
              </a:spcBef>
              <a:buClr>
                <a:srgbClr val="74BA5B"/>
              </a:buClr>
              <a:buFont typeface="Wingdings 3" panose="05040102010807070707" pitchFamily="18" charset="2"/>
              <a:buChar char="}"/>
              <a:defRPr sz="2200" baseline="0"/>
            </a:lvl1pPr>
            <a:lvl2pPr marL="720000" indent="-360000">
              <a:buClr>
                <a:srgbClr val="74BA5B"/>
              </a:buClr>
              <a:buFont typeface="Symbol" panose="05050102010706020507" pitchFamily="18" charset="2"/>
              <a:buChar char=""/>
              <a:defRPr sz="2200" baseline="0"/>
            </a:lvl2pPr>
          </a:lstStyle>
          <a:p>
            <a:pPr lvl="0"/>
            <a:r>
              <a:rPr lang="de-DE" dirty="0"/>
              <a:t>Hier ist eine Aufzählung (ist reiner Text gewünscht, einfach das Aufzählungszeichen entfernen)</a:t>
            </a:r>
          </a:p>
          <a:p>
            <a:pPr lvl="1"/>
            <a:r>
              <a:rPr lang="de-DE" dirty="0"/>
              <a:t>Zweite Aufzählungsebene</a:t>
            </a:r>
          </a:p>
          <a:p>
            <a:pPr lvl="1"/>
            <a:endParaRPr lang="de-DE" dirty="0"/>
          </a:p>
        </p:txBody>
      </p:sp>
    </p:spTree>
    <p:extLst>
      <p:ext uri="{BB962C8B-B14F-4D97-AF65-F5344CB8AC3E}">
        <p14:creationId xmlns:p14="http://schemas.microsoft.com/office/powerpoint/2010/main" val="11106824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B0CA3F-817D-428E-BF45-0194F2075810}" type="datetime1">
              <a:rPr lang="de-DE" smtClean="0"/>
              <a:t>22.09.2020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256B1-9B74-430D-8A63-B2043F85127D}" type="slidenum">
              <a:rPr lang="de-DE" smtClean="0"/>
              <a:t>‹Nr.›</a:t>
            </a:fld>
            <a:endParaRPr lang="de-DE"/>
          </a:p>
        </p:txBody>
      </p:sp>
    </p:spTree>
    <p:extLst>
      <p:ext uri="{BB962C8B-B14F-4D97-AF65-F5344CB8AC3E}">
        <p14:creationId xmlns:p14="http://schemas.microsoft.com/office/powerpoint/2010/main" val="4257689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59087" y="3347117"/>
            <a:ext cx="10888744" cy="789451"/>
          </a:xfrm>
        </p:spPr>
        <p:txBody>
          <a:bodyPr>
            <a:noAutofit/>
          </a:bodyPr>
          <a:lstStyle/>
          <a:p>
            <a:r>
              <a:rPr lang="de-DE" sz="5400" dirty="0"/>
              <a:t>Sicherstellung im digitalen Zeitalter</a:t>
            </a:r>
          </a:p>
        </p:txBody>
      </p:sp>
      <p:sp>
        <p:nvSpPr>
          <p:cNvPr id="3" name="Untertitel 2"/>
          <p:cNvSpPr>
            <a:spLocks noGrp="1"/>
          </p:cNvSpPr>
          <p:nvPr>
            <p:ph type="subTitle" idx="1"/>
          </p:nvPr>
        </p:nvSpPr>
        <p:spPr>
          <a:xfrm>
            <a:off x="659087" y="4889216"/>
            <a:ext cx="6712674" cy="663172"/>
          </a:xfrm>
        </p:spPr>
        <p:txBody>
          <a:bodyPr>
            <a:normAutofit/>
          </a:bodyPr>
          <a:lstStyle/>
          <a:p>
            <a:r>
              <a:rPr lang="de-DE" sz="3600" dirty="0"/>
              <a:t>RA </a:t>
            </a:r>
            <a:r>
              <a:rPr lang="de-DE" sz="3600" dirty="0" err="1"/>
              <a:t>MMag</a:t>
            </a:r>
            <a:r>
              <a:rPr lang="de-DE" sz="3600" dirty="0"/>
              <a:t>. Dr. Christopher Schrank</a:t>
            </a:r>
          </a:p>
        </p:txBody>
      </p:sp>
    </p:spTree>
    <p:extLst>
      <p:ext uri="{BB962C8B-B14F-4D97-AF65-F5344CB8AC3E}">
        <p14:creationId xmlns:p14="http://schemas.microsoft.com/office/powerpoint/2010/main" val="929684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Rechtsmittel</a:t>
            </a:r>
          </a:p>
        </p:txBody>
      </p:sp>
      <p:sp>
        <p:nvSpPr>
          <p:cNvPr id="3" name="Inhaltsplatzhalter 2"/>
          <p:cNvSpPr>
            <a:spLocks noGrp="1"/>
          </p:cNvSpPr>
          <p:nvPr>
            <p:ph idx="1"/>
          </p:nvPr>
        </p:nvSpPr>
        <p:spPr>
          <a:xfrm>
            <a:off x="546360" y="2174506"/>
            <a:ext cx="10515600" cy="4450030"/>
          </a:xfrm>
        </p:spPr>
        <p:txBody>
          <a:bodyPr>
            <a:normAutofit/>
          </a:bodyPr>
          <a:lstStyle/>
          <a:p>
            <a:r>
              <a:rPr lang="de-DE" sz="2000" b="1" dirty="0"/>
              <a:t>Beschwerde gegen die richterliche Bewilligung</a:t>
            </a:r>
            <a:r>
              <a:rPr lang="de-DE" sz="2000" dirty="0"/>
              <a:t> zur Hausdurchsuchung </a:t>
            </a:r>
            <a:r>
              <a:rPr lang="de-DE" sz="2000" dirty="0" err="1"/>
              <a:t>gem</a:t>
            </a:r>
            <a:r>
              <a:rPr lang="de-DE" sz="2000" dirty="0"/>
              <a:t> § 87 StPO</a:t>
            </a:r>
          </a:p>
          <a:p>
            <a:endParaRPr lang="de-DE" sz="300" dirty="0"/>
          </a:p>
          <a:p>
            <a:pPr lvl="1">
              <a:lnSpc>
                <a:spcPct val="120000"/>
              </a:lnSpc>
              <a:spcBef>
                <a:spcPts val="0"/>
              </a:spcBef>
              <a:buFont typeface="Symbol" panose="05050102010706020507" pitchFamily="18" charset="2"/>
              <a:buChar char="¨"/>
            </a:pPr>
            <a:r>
              <a:rPr lang="de-DE" sz="1800" dirty="0"/>
              <a:t>Bei Unzulässigkeit der Ermittlungsmaßnahme (</a:t>
            </a:r>
            <a:r>
              <a:rPr lang="de-DE" sz="1800" dirty="0" err="1"/>
              <a:t>zB</a:t>
            </a:r>
            <a:r>
              <a:rPr lang="de-DE" sz="1800" dirty="0"/>
              <a:t> BVT </a:t>
            </a:r>
            <a:r>
              <a:rPr lang="de-DE" sz="1800" dirty="0" err="1"/>
              <a:t>Affaire</a:t>
            </a:r>
            <a:r>
              <a:rPr lang="de-DE" sz="1800" dirty="0"/>
              <a:t>)</a:t>
            </a:r>
          </a:p>
          <a:p>
            <a:pPr lvl="1">
              <a:lnSpc>
                <a:spcPct val="120000"/>
              </a:lnSpc>
              <a:spcBef>
                <a:spcPts val="0"/>
              </a:spcBef>
              <a:buFont typeface="Symbol" panose="05050102010706020507" pitchFamily="18" charset="2"/>
              <a:buChar char="¨"/>
            </a:pPr>
            <a:endParaRPr lang="de-DE" sz="200" dirty="0"/>
          </a:p>
          <a:p>
            <a:pPr lvl="1">
              <a:lnSpc>
                <a:spcPct val="120000"/>
              </a:lnSpc>
              <a:spcBef>
                <a:spcPts val="0"/>
              </a:spcBef>
              <a:buFont typeface="Symbol" panose="05050102010706020507" pitchFamily="18" charset="2"/>
              <a:buChar char="¨"/>
            </a:pPr>
            <a:r>
              <a:rPr lang="de-DE" sz="1800" dirty="0"/>
              <a:t>Argument: HD hätte nicht bewilligt werden dürfen</a:t>
            </a:r>
          </a:p>
          <a:p>
            <a:pPr lvl="1">
              <a:lnSpc>
                <a:spcPct val="120000"/>
              </a:lnSpc>
              <a:spcBef>
                <a:spcPts val="0"/>
              </a:spcBef>
              <a:buFont typeface="Symbol" panose="05050102010706020507" pitchFamily="18" charset="2"/>
              <a:buChar char="¨"/>
            </a:pPr>
            <a:endParaRPr lang="de-DE" sz="200" dirty="0"/>
          </a:p>
          <a:p>
            <a:pPr lvl="1">
              <a:lnSpc>
                <a:spcPct val="120000"/>
              </a:lnSpc>
              <a:spcBef>
                <a:spcPts val="0"/>
              </a:spcBef>
              <a:buFont typeface="Symbol" panose="05050102010706020507" pitchFamily="18" charset="2"/>
              <a:buChar char="¨"/>
            </a:pPr>
            <a:r>
              <a:rPr lang="de-DE" sz="1800" dirty="0"/>
              <a:t>OLG entscheidet</a:t>
            </a:r>
          </a:p>
          <a:p>
            <a:pPr lvl="1">
              <a:lnSpc>
                <a:spcPct val="120000"/>
              </a:lnSpc>
              <a:spcBef>
                <a:spcPts val="0"/>
              </a:spcBef>
              <a:buFont typeface="Symbol" panose="05050102010706020507" pitchFamily="18" charset="2"/>
              <a:buChar char="¨"/>
            </a:pPr>
            <a:endParaRPr lang="de-DE" sz="500" dirty="0"/>
          </a:p>
          <a:p>
            <a:r>
              <a:rPr lang="de-DE" sz="2000" b="1" dirty="0"/>
              <a:t>Einspruch wegen Rechtsverletzung </a:t>
            </a:r>
            <a:r>
              <a:rPr lang="de-DE" sz="2000" dirty="0" err="1"/>
              <a:t>gem</a:t>
            </a:r>
            <a:r>
              <a:rPr lang="de-DE" sz="2000" dirty="0"/>
              <a:t> § 106 Abs 1 Z 2 StPO</a:t>
            </a:r>
          </a:p>
          <a:p>
            <a:endParaRPr lang="de-DE" sz="300" dirty="0"/>
          </a:p>
          <a:p>
            <a:pPr lvl="1">
              <a:lnSpc>
                <a:spcPct val="120000"/>
              </a:lnSpc>
              <a:spcBef>
                <a:spcPts val="0"/>
              </a:spcBef>
              <a:buFont typeface="Symbol" panose="05050102010706020507" pitchFamily="18" charset="2"/>
              <a:buChar char="¨"/>
            </a:pPr>
            <a:r>
              <a:rPr lang="de-DE" sz="1800" dirty="0"/>
              <a:t>Bei der Verletzung subjektiver Rechte während der Hausdurchsuchung</a:t>
            </a:r>
          </a:p>
          <a:p>
            <a:pPr lvl="1">
              <a:lnSpc>
                <a:spcPct val="120000"/>
              </a:lnSpc>
              <a:spcBef>
                <a:spcPts val="0"/>
              </a:spcBef>
              <a:buFont typeface="Symbol" panose="05050102010706020507" pitchFamily="18" charset="2"/>
              <a:buChar char="¨"/>
            </a:pPr>
            <a:endParaRPr lang="de-DE" sz="200" dirty="0"/>
          </a:p>
          <a:p>
            <a:pPr lvl="1">
              <a:lnSpc>
                <a:spcPct val="120000"/>
              </a:lnSpc>
              <a:spcBef>
                <a:spcPts val="0"/>
              </a:spcBef>
              <a:buFont typeface="Symbol" panose="05050102010706020507" pitchFamily="18" charset="2"/>
              <a:buChar char="¨"/>
            </a:pPr>
            <a:r>
              <a:rPr lang="de-DE" sz="1800" dirty="0"/>
              <a:t>Argument: HD wurde von </a:t>
            </a:r>
            <a:r>
              <a:rPr lang="de-DE" sz="1800" dirty="0" err="1"/>
              <a:t>StA</a:t>
            </a:r>
            <a:r>
              <a:rPr lang="de-DE" sz="1800" dirty="0"/>
              <a:t> und/oder BAK rechtswidrig abgewickelt</a:t>
            </a:r>
          </a:p>
          <a:p>
            <a:pPr lvl="1">
              <a:lnSpc>
                <a:spcPct val="120000"/>
              </a:lnSpc>
              <a:spcBef>
                <a:spcPts val="0"/>
              </a:spcBef>
              <a:buFont typeface="Symbol" panose="05050102010706020507" pitchFamily="18" charset="2"/>
              <a:buChar char="¨"/>
            </a:pPr>
            <a:endParaRPr lang="de-DE" sz="200" dirty="0"/>
          </a:p>
          <a:p>
            <a:pPr lvl="1">
              <a:lnSpc>
                <a:spcPct val="120000"/>
              </a:lnSpc>
              <a:spcBef>
                <a:spcPts val="0"/>
              </a:spcBef>
              <a:buFont typeface="Symbol" panose="05050102010706020507" pitchFamily="18" charset="2"/>
              <a:buChar char="¨"/>
            </a:pPr>
            <a:r>
              <a:rPr lang="de-DE" sz="1800" dirty="0"/>
              <a:t>Landesgericht entscheidet</a:t>
            </a:r>
          </a:p>
          <a:p>
            <a:pPr lvl="1">
              <a:lnSpc>
                <a:spcPct val="120000"/>
              </a:lnSpc>
              <a:spcBef>
                <a:spcPts val="0"/>
              </a:spcBef>
              <a:buFont typeface="Symbol" panose="05050102010706020507" pitchFamily="18" charset="2"/>
              <a:buChar char="¨"/>
            </a:pPr>
            <a:endParaRPr lang="de-DE" sz="500" dirty="0"/>
          </a:p>
          <a:p>
            <a:r>
              <a:rPr lang="de-DE" sz="2000" b="1" dirty="0"/>
              <a:t>Nichtigkeitsbeschwerde gegen das Urteil</a:t>
            </a:r>
            <a:r>
              <a:rPr lang="de-DE" sz="2000" dirty="0"/>
              <a:t> </a:t>
            </a:r>
            <a:r>
              <a:rPr lang="de-DE" sz="2000" dirty="0" err="1"/>
              <a:t>gem</a:t>
            </a:r>
            <a:r>
              <a:rPr lang="de-DE" sz="2000" dirty="0"/>
              <a:t> § 281 Abs 1 Z 3 StPO</a:t>
            </a:r>
          </a:p>
          <a:p>
            <a:endParaRPr lang="de-DE" sz="500" dirty="0"/>
          </a:p>
          <a:p>
            <a:r>
              <a:rPr lang="de-DE" sz="2000" b="1" dirty="0"/>
              <a:t>Achtung: </a:t>
            </a:r>
            <a:r>
              <a:rPr lang="de-DE" sz="2000" dirty="0"/>
              <a:t>Auch unrechtmäßig erlangte Dokumente können </a:t>
            </a:r>
            <a:r>
              <a:rPr lang="de-DE" sz="2000" dirty="0" err="1"/>
              <a:t>idR</a:t>
            </a:r>
            <a:r>
              <a:rPr lang="de-DE" sz="2000" dirty="0"/>
              <a:t> verwendet werden (ausgenommen  Verteidigerunterlagen oder Gefährdung eines fairen Verfahrens)</a:t>
            </a:r>
          </a:p>
          <a:p>
            <a:endParaRPr lang="de-DE" sz="2000" dirty="0"/>
          </a:p>
        </p:txBody>
      </p:sp>
    </p:spTree>
    <p:extLst>
      <p:ext uri="{BB962C8B-B14F-4D97-AF65-F5344CB8AC3E}">
        <p14:creationId xmlns:p14="http://schemas.microsoft.com/office/powerpoint/2010/main" val="1518687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Christopher Schrank</a:t>
            </a:r>
          </a:p>
        </p:txBody>
      </p:sp>
      <p:pic>
        <p:nvPicPr>
          <p:cNvPr id="5" name="Grafik 4"/>
          <p:cNvPicPr>
            <a:picLocks noChangeAspect="1"/>
          </p:cNvPicPr>
          <p:nvPr/>
        </p:nvPicPr>
        <p:blipFill rotWithShape="1">
          <a:blip r:embed="rId2" cstate="print">
            <a:extLst>
              <a:ext uri="{28A0092B-C50C-407E-A947-70E740481C1C}">
                <a14:useLocalDpi xmlns:a14="http://schemas.microsoft.com/office/drawing/2010/main" val="0"/>
              </a:ext>
            </a:extLst>
          </a:blip>
          <a:srcRect l="14274" r="14274"/>
          <a:stretch/>
        </p:blipFill>
        <p:spPr>
          <a:xfrm>
            <a:off x="942365" y="2280193"/>
            <a:ext cx="1620000" cy="1620000"/>
          </a:xfrm>
          <a:prstGeom prst="rect">
            <a:avLst/>
          </a:prstGeom>
        </p:spPr>
      </p:pic>
      <p:sp>
        <p:nvSpPr>
          <p:cNvPr id="6" name="Rechteck 5"/>
          <p:cNvSpPr/>
          <p:nvPr/>
        </p:nvSpPr>
        <p:spPr>
          <a:xfrm>
            <a:off x="838200" y="4010271"/>
            <a:ext cx="1952625" cy="553998"/>
          </a:xfrm>
          <a:prstGeom prst="rect">
            <a:avLst/>
          </a:prstGeom>
        </p:spPr>
        <p:txBody>
          <a:bodyPr wrap="square">
            <a:spAutoFit/>
          </a:bodyPr>
          <a:lstStyle/>
          <a:p>
            <a:pPr algn="just">
              <a:lnSpc>
                <a:spcPts val="1800"/>
              </a:lnSpc>
              <a:spcAft>
                <a:spcPts val="0"/>
              </a:spcAft>
            </a:pPr>
            <a:r>
              <a:rPr lang="de-DE" sz="1500" b="1" dirty="0">
                <a:ea typeface="Times New Roman" panose="02020603050405020304" pitchFamily="18" charset="0"/>
                <a:cs typeface="Times New Roman" panose="02020603050405020304" pitchFamily="18" charset="0"/>
              </a:rPr>
              <a:t>T</a:t>
            </a:r>
            <a:r>
              <a:rPr lang="de-DE" sz="1500" dirty="0">
                <a:ea typeface="Times New Roman" panose="02020603050405020304" pitchFamily="18" charset="0"/>
                <a:cs typeface="Times New Roman" panose="02020603050405020304" pitchFamily="18" charset="0"/>
              </a:rPr>
              <a:t> +43 1 522 57 00 13</a:t>
            </a:r>
          </a:p>
          <a:p>
            <a:pPr algn="just">
              <a:lnSpc>
                <a:spcPts val="1800"/>
              </a:lnSpc>
              <a:spcAft>
                <a:spcPts val="0"/>
              </a:spcAft>
            </a:pPr>
            <a:r>
              <a:rPr lang="de-DE" sz="1500" b="1" dirty="0">
                <a:ea typeface="Times New Roman" panose="02020603050405020304" pitchFamily="18" charset="0"/>
                <a:cs typeface="Times New Roman" panose="02020603050405020304" pitchFamily="18" charset="0"/>
              </a:rPr>
              <a:t>M </a:t>
            </a:r>
            <a:r>
              <a:rPr lang="de-DE" sz="1500" dirty="0">
                <a:ea typeface="Times New Roman" panose="02020603050405020304" pitchFamily="18" charset="0"/>
                <a:cs typeface="Times New Roman" panose="02020603050405020304" pitchFamily="18" charset="0"/>
              </a:rPr>
              <a:t>schrank@btp.at</a:t>
            </a:r>
            <a:endParaRPr lang="de-DE" sz="1500" dirty="0">
              <a:effectLst/>
              <a:ea typeface="Times New Roman" panose="02020603050405020304" pitchFamily="18" charset="0"/>
              <a:cs typeface="Times New Roman" panose="02020603050405020304" pitchFamily="18" charset="0"/>
            </a:endParaRPr>
          </a:p>
        </p:txBody>
      </p:sp>
      <p:sp>
        <p:nvSpPr>
          <p:cNvPr id="7" name="Rechteck 6"/>
          <p:cNvSpPr/>
          <p:nvPr/>
        </p:nvSpPr>
        <p:spPr>
          <a:xfrm>
            <a:off x="3503222" y="2272516"/>
            <a:ext cx="8088704" cy="4080861"/>
          </a:xfrm>
          <a:prstGeom prst="rect">
            <a:avLst/>
          </a:prstGeom>
        </p:spPr>
        <p:txBody>
          <a:bodyPr wrap="square">
            <a:spAutoFit/>
          </a:bodyPr>
          <a:lstStyle/>
          <a:p>
            <a:pPr algn="just">
              <a:lnSpc>
                <a:spcPts val="2400"/>
              </a:lnSpc>
            </a:pPr>
            <a:r>
              <a:rPr lang="de-DE" sz="1900" dirty="0"/>
              <a:t>Christopher Schrank ist Partner bei Brandl &amp; Talos und spezialisiert auf Gesellschaftsrecht sowie Wirtschaftsstrafrecht und Compliance.</a:t>
            </a:r>
          </a:p>
          <a:p>
            <a:pPr algn="just">
              <a:lnSpc>
                <a:spcPts val="2400"/>
              </a:lnSpc>
            </a:pPr>
            <a:endParaRPr lang="de-DE" sz="1900" dirty="0"/>
          </a:p>
          <a:p>
            <a:pPr algn="just">
              <a:lnSpc>
                <a:spcPts val="2400"/>
              </a:lnSpc>
            </a:pPr>
            <a:r>
              <a:rPr lang="de-DE" sz="1900" dirty="0"/>
              <a:t>Er berät und vertritt in gesellschaftsrechtlichen Causen und Streitigkeiten (und großen Strafverfahren (wie </a:t>
            </a:r>
            <a:r>
              <a:rPr lang="de-DE" sz="1900" dirty="0" err="1"/>
              <a:t>zB</a:t>
            </a:r>
            <a:r>
              <a:rPr lang="de-DE" sz="1900" dirty="0"/>
              <a:t> im Ermittlungsverfahren „CASAG“. Banken und Emittenten zählen in zahlreichen strafrechtlichen Verfahren auf seine Expertise. Er unterstützt bei Präventionsmaßnahmen, analysiert potentielle Strafrechtsverstöße innerhalb eines Unternehmens im Hinblick auf tätige Reue, erstellt Verhaltenskodizes und ist Gutachter in wirtschaftsstrafrechtlichen Causen. Christopher Schrank ist Co-Herausgeber des Handbuchs „Strafrecht für Wirtschaftstreuhänder“, Autor der Leitfäden „Der Geschäftsführer“ sowie „Der Aufsichtsrat“, Mitautor  des „Handbuchs  Wirtschaftsstrafrecht“ und bearbeitet im neuen Kommentar zum </a:t>
            </a:r>
            <a:r>
              <a:rPr lang="de-DE" sz="1900" dirty="0" err="1"/>
              <a:t>BörseG</a:t>
            </a:r>
            <a:r>
              <a:rPr lang="de-DE" sz="1900" dirty="0"/>
              <a:t> die strafrechtlichen Bestimmungen. </a:t>
            </a:r>
          </a:p>
        </p:txBody>
      </p:sp>
    </p:spTree>
    <p:extLst>
      <p:ext uri="{BB962C8B-B14F-4D97-AF65-F5344CB8AC3E}">
        <p14:creationId xmlns:p14="http://schemas.microsoft.com/office/powerpoint/2010/main" val="1905411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BE713D04-BA7F-44A9-B9AA-C949DCA9467B}"/>
              </a:ext>
            </a:extLst>
          </p:cNvPr>
          <p:cNvSpPr txBox="1">
            <a:spLocks noChangeAspect="1"/>
          </p:cNvSpPr>
          <p:nvPr/>
        </p:nvSpPr>
        <p:spPr>
          <a:xfrm>
            <a:off x="4294974" y="1770787"/>
            <a:ext cx="5111750" cy="4043223"/>
          </a:xfrm>
          <a:prstGeom prst="rect">
            <a:avLst/>
          </a:prstGeom>
          <a:noFill/>
        </p:spPr>
        <p:txBody>
          <a:bodyPr wrap="square">
            <a:spAutoFit/>
          </a:bodyPr>
          <a:lstStyle>
            <a:defPPr>
              <a:defRPr lang="de-DE"/>
            </a:defPPr>
            <a:lvl1pPr lvl="0">
              <a:lnSpc>
                <a:spcPts val="1800"/>
              </a:lnSpc>
              <a:spcAft>
                <a:spcPts val="800"/>
              </a:spcAft>
              <a:buClr>
                <a:srgbClr val="72BA59"/>
              </a:buClr>
              <a:defRPr sz="2800">
                <a:solidFill>
                  <a:srgbClr val="0056A2"/>
                </a:solidFill>
                <a:ea typeface="ＭＳ Ｐゴシック" pitchFamily="51" charset="-128"/>
              </a:defRPr>
            </a:lvl1pPr>
            <a:lvl2pPr marL="355600" lvl="1" indent="-355600">
              <a:buClr>
                <a:srgbClr val="72BA59"/>
              </a:buClr>
              <a:buFont typeface="Wingdings 3" panose="05040102010807070707" pitchFamily="18" charset="2"/>
              <a:buChar char=""/>
              <a:tabLst>
                <a:tab pos="355600" algn="l"/>
              </a:tabLst>
              <a:defRPr sz="2400">
                <a:ea typeface="ＭＳ Ｐゴシック" pitchFamily="51" charset="-128"/>
              </a:defRPr>
            </a:lvl2pPr>
            <a:lvl5pPr marL="2184400" lvl="4" indent="-355600">
              <a:spcAft>
                <a:spcPts val="600"/>
              </a:spcAft>
              <a:buClr>
                <a:srgbClr val="72BA59"/>
              </a:buClr>
              <a:buFont typeface="Wingdings 3" panose="05040102010807070707" pitchFamily="18" charset="2"/>
              <a:buChar char=""/>
              <a:tabLst>
                <a:tab pos="268288" algn="l"/>
                <a:tab pos="2066925" algn="l"/>
              </a:tabLst>
              <a:defRPr sz="3200"/>
            </a:lvl5pPr>
          </a:lstStyle>
          <a:p>
            <a:pPr>
              <a:lnSpc>
                <a:spcPts val="2900"/>
              </a:lnSpc>
            </a:pPr>
            <a:endParaRPr lang="de-DE" sz="2000" dirty="0"/>
          </a:p>
          <a:p>
            <a:pPr>
              <a:lnSpc>
                <a:spcPts val="2900"/>
              </a:lnSpc>
            </a:pPr>
            <a:r>
              <a:rPr lang="de-DE" sz="2000" b="1" dirty="0">
                <a:solidFill>
                  <a:schemeClr val="tx1"/>
                </a:solidFill>
              </a:rPr>
              <a:t>Brandl &amp; Talos Rechtsanwälte GmbH</a:t>
            </a:r>
          </a:p>
          <a:p>
            <a:pPr>
              <a:lnSpc>
                <a:spcPts val="2900"/>
              </a:lnSpc>
            </a:pPr>
            <a:r>
              <a:rPr lang="de-DE" sz="2000" dirty="0" err="1">
                <a:solidFill>
                  <a:schemeClr val="tx1"/>
                </a:solidFill>
              </a:rPr>
              <a:t>Mariahilfer</a:t>
            </a:r>
            <a:r>
              <a:rPr lang="de-DE" sz="2000" dirty="0">
                <a:solidFill>
                  <a:schemeClr val="tx1"/>
                </a:solidFill>
              </a:rPr>
              <a:t> Straße 116</a:t>
            </a:r>
          </a:p>
          <a:p>
            <a:pPr>
              <a:lnSpc>
                <a:spcPts val="2900"/>
              </a:lnSpc>
            </a:pPr>
            <a:r>
              <a:rPr lang="de-DE" sz="2000" dirty="0">
                <a:solidFill>
                  <a:schemeClr val="tx1"/>
                </a:solidFill>
              </a:rPr>
              <a:t>1070 Wien</a:t>
            </a:r>
          </a:p>
          <a:p>
            <a:pPr>
              <a:lnSpc>
                <a:spcPts val="2900"/>
              </a:lnSpc>
              <a:tabLst>
                <a:tab pos="271463" algn="l"/>
              </a:tabLst>
            </a:pPr>
            <a:r>
              <a:rPr lang="de-DE" sz="2000" b="1" dirty="0">
                <a:solidFill>
                  <a:schemeClr val="tx1"/>
                </a:solidFill>
              </a:rPr>
              <a:t>T</a:t>
            </a:r>
            <a:r>
              <a:rPr lang="de-DE" sz="2000" dirty="0">
                <a:solidFill>
                  <a:schemeClr val="tx1"/>
                </a:solidFill>
              </a:rPr>
              <a:t> 	+43 1 522 5700</a:t>
            </a:r>
            <a:br>
              <a:rPr lang="de-DE" sz="2000" dirty="0">
                <a:solidFill>
                  <a:schemeClr val="tx1"/>
                </a:solidFill>
              </a:rPr>
            </a:br>
            <a:r>
              <a:rPr lang="de-DE" sz="2000" b="1" dirty="0">
                <a:solidFill>
                  <a:schemeClr val="tx1"/>
                </a:solidFill>
              </a:rPr>
              <a:t>E	</a:t>
            </a:r>
            <a:r>
              <a:rPr lang="de-DE" sz="2000" dirty="0">
                <a:solidFill>
                  <a:schemeClr val="tx1"/>
                </a:solidFill>
              </a:rPr>
              <a:t>office@btp.at</a:t>
            </a:r>
          </a:p>
          <a:p>
            <a:pPr>
              <a:lnSpc>
                <a:spcPts val="2900"/>
              </a:lnSpc>
            </a:pPr>
            <a:r>
              <a:rPr lang="de-DE" sz="2000" b="1" dirty="0">
                <a:solidFill>
                  <a:schemeClr val="tx1"/>
                </a:solidFill>
              </a:rPr>
              <a:t>W</a:t>
            </a:r>
            <a:r>
              <a:rPr lang="de-DE" sz="2000" dirty="0">
                <a:solidFill>
                  <a:schemeClr val="tx1"/>
                </a:solidFill>
              </a:rPr>
              <a:t> www.btp.at </a:t>
            </a:r>
            <a:br>
              <a:rPr lang="de-DE" sz="2000" dirty="0">
                <a:solidFill>
                  <a:schemeClr val="tx1"/>
                </a:solidFill>
              </a:rPr>
            </a:br>
            <a:endParaRPr lang="de-DE" sz="2400" dirty="0"/>
          </a:p>
          <a:p>
            <a:pPr>
              <a:lnSpc>
                <a:spcPts val="2900"/>
              </a:lnSpc>
            </a:pPr>
            <a:r>
              <a:rPr lang="de-DE" sz="2400" b="1" dirty="0"/>
              <a:t>Folgen Sie uns</a:t>
            </a:r>
            <a:r>
              <a:rPr lang="de-DE" sz="2400" dirty="0"/>
              <a:t>:  </a:t>
            </a:r>
          </a:p>
        </p:txBody>
      </p:sp>
      <p:pic>
        <p:nvPicPr>
          <p:cNvPr id="5" name="Picture 2" descr="Bildergebnis für linkedin icon">
            <a:extLst>
              <a:ext uri="{FF2B5EF4-FFF2-40B4-BE49-F238E27FC236}">
                <a16:creationId xmlns:a16="http://schemas.microsoft.com/office/drawing/2014/main" id="{0BDDBC08-E994-4B99-9DFE-C69881E201C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84618" y="5341339"/>
            <a:ext cx="466231" cy="465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7227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Inhalt</a:t>
            </a:r>
          </a:p>
        </p:txBody>
      </p:sp>
      <p:sp>
        <p:nvSpPr>
          <p:cNvPr id="3" name="Inhaltsplatzhalter 2"/>
          <p:cNvSpPr>
            <a:spLocks noGrp="1"/>
          </p:cNvSpPr>
          <p:nvPr>
            <p:ph idx="1"/>
          </p:nvPr>
        </p:nvSpPr>
        <p:spPr/>
        <p:txBody>
          <a:bodyPr>
            <a:normAutofit/>
          </a:bodyPr>
          <a:lstStyle/>
          <a:p>
            <a:r>
              <a:rPr lang="de-DE" dirty="0"/>
              <a:t>Sicherstellungen im Ermittlungsverfahren</a:t>
            </a:r>
          </a:p>
          <a:p>
            <a:pPr marL="0" indent="0">
              <a:buNone/>
            </a:pPr>
            <a:endParaRPr lang="de-DE" dirty="0"/>
          </a:p>
          <a:p>
            <a:r>
              <a:rPr lang="de-DE" dirty="0"/>
              <a:t>Welche Daten dürfen die Behörden sicherstellen (technische Reichweite)?</a:t>
            </a:r>
          </a:p>
          <a:p>
            <a:pPr marL="0" indent="0">
              <a:buNone/>
            </a:pPr>
            <a:endParaRPr lang="de-DE" sz="2000" dirty="0"/>
          </a:p>
          <a:p>
            <a:r>
              <a:rPr lang="de-DE" dirty="0"/>
              <a:t>Wie dürfen Datenträger entschlüsselt werden?</a:t>
            </a:r>
          </a:p>
          <a:p>
            <a:pPr marL="0" indent="0">
              <a:buNone/>
            </a:pPr>
            <a:endParaRPr lang="de-DE" sz="500" dirty="0"/>
          </a:p>
          <a:p>
            <a:pPr marL="719138" lvl="1" indent="-365125">
              <a:lnSpc>
                <a:spcPct val="120000"/>
              </a:lnSpc>
              <a:spcBef>
                <a:spcPts val="0"/>
              </a:spcBef>
              <a:buFont typeface="Symbol" panose="05050102010706020507" pitchFamily="18" charset="2"/>
              <a:buChar char="¨"/>
            </a:pPr>
            <a:r>
              <a:rPr lang="de-DE" dirty="0"/>
              <a:t>PIN-Code</a:t>
            </a:r>
          </a:p>
          <a:p>
            <a:pPr marL="719138" lvl="1" indent="-365125">
              <a:lnSpc>
                <a:spcPct val="120000"/>
              </a:lnSpc>
              <a:spcBef>
                <a:spcPts val="0"/>
              </a:spcBef>
              <a:buFont typeface="Symbol" panose="05050102010706020507" pitchFamily="18" charset="2"/>
              <a:buChar char="¨"/>
            </a:pPr>
            <a:r>
              <a:rPr lang="de-DE" dirty="0"/>
              <a:t>biometrische Verfahren</a:t>
            </a:r>
          </a:p>
          <a:p>
            <a:pPr marL="719138" lvl="1" indent="-365125">
              <a:lnSpc>
                <a:spcPct val="120000"/>
              </a:lnSpc>
              <a:spcBef>
                <a:spcPts val="0"/>
              </a:spcBef>
              <a:buFont typeface="Symbol" panose="05050102010706020507" pitchFamily="18" charset="2"/>
              <a:buChar char="¨"/>
            </a:pPr>
            <a:r>
              <a:rPr lang="de-DE" dirty="0"/>
              <a:t>"Handy-Schmäh"</a:t>
            </a:r>
          </a:p>
        </p:txBody>
      </p:sp>
    </p:spTree>
    <p:extLst>
      <p:ext uri="{BB962C8B-B14F-4D97-AF65-F5344CB8AC3E}">
        <p14:creationId xmlns:p14="http://schemas.microsoft.com/office/powerpoint/2010/main" val="1852922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Anordnung der Sicherstellung</a:t>
            </a:r>
          </a:p>
        </p:txBody>
      </p:sp>
      <p:sp>
        <p:nvSpPr>
          <p:cNvPr id="3" name="Inhaltsplatzhalter 2"/>
          <p:cNvSpPr>
            <a:spLocks noGrp="1"/>
          </p:cNvSpPr>
          <p:nvPr>
            <p:ph idx="1"/>
          </p:nvPr>
        </p:nvSpPr>
        <p:spPr>
          <a:xfrm>
            <a:off x="546360" y="2174505"/>
            <a:ext cx="10515600" cy="4521570"/>
          </a:xfrm>
        </p:spPr>
        <p:txBody>
          <a:bodyPr>
            <a:normAutofit/>
          </a:bodyPr>
          <a:lstStyle/>
          <a:p>
            <a:r>
              <a:rPr lang="de-AT" sz="2000" dirty="0"/>
              <a:t>in § 110ff StPO geregelt</a:t>
            </a:r>
          </a:p>
          <a:p>
            <a:endParaRPr lang="de-AT" sz="500" dirty="0"/>
          </a:p>
          <a:p>
            <a:r>
              <a:rPr lang="de-AT" sz="2000" dirty="0"/>
              <a:t>dient in erster Linie Beweissicherungszwecken</a:t>
            </a:r>
          </a:p>
          <a:p>
            <a:endParaRPr lang="de-AT" sz="500" dirty="0"/>
          </a:p>
          <a:p>
            <a:r>
              <a:rPr lang="de-DE" sz="2000" dirty="0" err="1"/>
              <a:t>idR</a:t>
            </a:r>
            <a:r>
              <a:rPr lang="de-DE" sz="2000" dirty="0"/>
              <a:t> in Verbindung mit einer Hausdurchsuchung (HD)</a:t>
            </a:r>
          </a:p>
          <a:p>
            <a:endParaRPr lang="de-DE" sz="500" dirty="0"/>
          </a:p>
          <a:p>
            <a:r>
              <a:rPr lang="de-DE" sz="2000" dirty="0" err="1"/>
              <a:t>idR</a:t>
            </a:r>
            <a:r>
              <a:rPr lang="de-DE" sz="2000" dirty="0"/>
              <a:t> nur recht allgemein formuliert:</a:t>
            </a:r>
          </a:p>
          <a:p>
            <a:endParaRPr lang="de-DE" sz="1800" dirty="0"/>
          </a:p>
          <a:p>
            <a:endParaRPr lang="de-DE" dirty="0"/>
          </a:p>
          <a:p>
            <a:endParaRPr lang="de-DE" dirty="0"/>
          </a:p>
          <a:p>
            <a:pPr marL="0" indent="0">
              <a:buNone/>
            </a:pPr>
            <a:endParaRPr lang="de-DE" sz="2000" dirty="0"/>
          </a:p>
          <a:p>
            <a:endParaRPr lang="de-DE" dirty="0"/>
          </a:p>
          <a:p>
            <a:endParaRPr lang="de-DE" dirty="0"/>
          </a:p>
          <a:p>
            <a:endParaRPr lang="de-DE" dirty="0"/>
          </a:p>
          <a:p>
            <a:endParaRPr lang="de-DE" dirty="0"/>
          </a:p>
          <a:p>
            <a:endParaRPr lang="de-DE" dirty="0"/>
          </a:p>
          <a:p>
            <a:endParaRPr lang="de-DE" dirty="0"/>
          </a:p>
          <a:p>
            <a:pPr marL="0" indent="0">
              <a:lnSpc>
                <a:spcPct val="130000"/>
              </a:lnSpc>
              <a:buNone/>
            </a:pPr>
            <a:endParaRPr lang="de-DE" sz="2000" dirty="0"/>
          </a:p>
        </p:txBody>
      </p:sp>
      <p:pic>
        <p:nvPicPr>
          <p:cNvPr id="5" name="Grafik 4">
            <a:extLst>
              <a:ext uri="{FF2B5EF4-FFF2-40B4-BE49-F238E27FC236}">
                <a16:creationId xmlns:a16="http://schemas.microsoft.com/office/drawing/2014/main" id="{B4FA6DB3-4957-4E14-9549-E57C6DBD1573}"/>
              </a:ext>
            </a:extLst>
          </p:cNvPr>
          <p:cNvPicPr>
            <a:picLocks noChangeAspect="1"/>
          </p:cNvPicPr>
          <p:nvPr/>
        </p:nvPicPr>
        <p:blipFill>
          <a:blip r:embed="rId2"/>
          <a:stretch>
            <a:fillRect/>
          </a:stretch>
        </p:blipFill>
        <p:spPr>
          <a:xfrm>
            <a:off x="869840" y="4200984"/>
            <a:ext cx="10452319" cy="2176896"/>
          </a:xfrm>
          <a:prstGeom prst="rect">
            <a:avLst/>
          </a:prstGeom>
          <a:ln>
            <a:solidFill>
              <a:srgbClr val="D2D5D3"/>
            </a:solidFill>
          </a:ln>
        </p:spPr>
      </p:pic>
      <p:sp>
        <p:nvSpPr>
          <p:cNvPr id="4" name="Rechteck 3">
            <a:extLst>
              <a:ext uri="{FF2B5EF4-FFF2-40B4-BE49-F238E27FC236}">
                <a16:creationId xmlns:a16="http://schemas.microsoft.com/office/drawing/2014/main" id="{1C9D3BD6-4655-4D70-A92F-BE8DBB235B03}"/>
              </a:ext>
            </a:extLst>
          </p:cNvPr>
          <p:cNvSpPr/>
          <p:nvPr/>
        </p:nvSpPr>
        <p:spPr>
          <a:xfrm>
            <a:off x="4163439" y="6011694"/>
            <a:ext cx="1391056" cy="36618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8B682ABB-DE44-4A8C-A3FF-6B93C193749D}"/>
              </a:ext>
            </a:extLst>
          </p:cNvPr>
          <p:cNvSpPr/>
          <p:nvPr/>
        </p:nvSpPr>
        <p:spPr>
          <a:xfrm>
            <a:off x="8424153" y="6037347"/>
            <a:ext cx="1721796" cy="34053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30746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Sicherstellung von Daten I</a:t>
            </a:r>
          </a:p>
        </p:txBody>
      </p:sp>
      <p:sp>
        <p:nvSpPr>
          <p:cNvPr id="3" name="Inhaltsplatzhalter 2"/>
          <p:cNvSpPr>
            <a:spLocks noGrp="1"/>
          </p:cNvSpPr>
          <p:nvPr>
            <p:ph idx="1"/>
          </p:nvPr>
        </p:nvSpPr>
        <p:spPr>
          <a:xfrm>
            <a:off x="546360" y="2174505"/>
            <a:ext cx="10515600" cy="4391665"/>
          </a:xfrm>
        </p:spPr>
        <p:txBody>
          <a:bodyPr>
            <a:normAutofit/>
          </a:bodyPr>
          <a:lstStyle/>
          <a:p>
            <a:r>
              <a:rPr lang="de-DE" sz="2000" b="1" dirty="0"/>
              <a:t>Inhaltliche Abgrenzung</a:t>
            </a:r>
            <a:r>
              <a:rPr lang="de-DE" sz="2000" dirty="0"/>
              <a:t>: nach Maßgabe des Verdachtes </a:t>
            </a:r>
          </a:p>
          <a:p>
            <a:pPr marL="0" indent="0">
              <a:buNone/>
            </a:pPr>
            <a:endParaRPr lang="de-DE" sz="1000" dirty="0"/>
          </a:p>
          <a:p>
            <a:r>
              <a:rPr lang="de-DE" sz="2000" b="1" dirty="0"/>
              <a:t>technische Reichweite:</a:t>
            </a:r>
          </a:p>
          <a:p>
            <a:endParaRPr lang="de-DE" sz="500" b="1" dirty="0"/>
          </a:p>
          <a:p>
            <a:pPr lvl="1">
              <a:lnSpc>
                <a:spcPct val="120000"/>
              </a:lnSpc>
              <a:spcBef>
                <a:spcPts val="0"/>
              </a:spcBef>
              <a:buFont typeface="Symbol" panose="05050102010706020507" pitchFamily="18" charset="2"/>
              <a:buChar char="¨"/>
            </a:pPr>
            <a:r>
              <a:rPr lang="de-DE" sz="2000" b="1" dirty="0"/>
              <a:t>lokale (statische) Daten </a:t>
            </a:r>
            <a:r>
              <a:rPr lang="de-DE" sz="2000" dirty="0">
                <a:sym typeface="Wingdings" panose="05000000000000000000" pitchFamily="2" charset="2"/>
              </a:rPr>
              <a:t> ja</a:t>
            </a:r>
          </a:p>
          <a:p>
            <a:pPr lvl="1">
              <a:lnSpc>
                <a:spcPct val="120000"/>
              </a:lnSpc>
              <a:spcBef>
                <a:spcPts val="0"/>
              </a:spcBef>
              <a:buFont typeface="Symbol" panose="05050102010706020507" pitchFamily="18" charset="2"/>
              <a:buChar char="¨"/>
            </a:pPr>
            <a:endParaRPr lang="de-DE" sz="200" dirty="0">
              <a:sym typeface="Wingdings" panose="05000000000000000000" pitchFamily="2" charset="2"/>
            </a:endParaRPr>
          </a:p>
          <a:p>
            <a:pPr marL="1079500" lvl="2" indent="-360363">
              <a:lnSpc>
                <a:spcPct val="120000"/>
              </a:lnSpc>
              <a:spcBef>
                <a:spcPts val="0"/>
              </a:spcBef>
              <a:buClr>
                <a:srgbClr val="74BA5B"/>
              </a:buClr>
              <a:buFont typeface="Calibri" panose="020F0502020204030204" pitchFamily="34" charset="0"/>
              <a:buChar char="•"/>
            </a:pPr>
            <a:r>
              <a:rPr lang="de-DE" dirty="0"/>
              <a:t>alle gespeicherte Daten</a:t>
            </a:r>
          </a:p>
          <a:p>
            <a:pPr marL="1079500" lvl="2" indent="-360363">
              <a:lnSpc>
                <a:spcPct val="120000"/>
              </a:lnSpc>
              <a:spcBef>
                <a:spcPts val="0"/>
              </a:spcBef>
              <a:buClr>
                <a:srgbClr val="74BA5B"/>
              </a:buClr>
              <a:buFont typeface="Calibri" panose="020F0502020204030204" pitchFamily="34" charset="0"/>
              <a:buChar char="•"/>
            </a:pPr>
            <a:endParaRPr lang="de-DE" sz="200" dirty="0"/>
          </a:p>
          <a:p>
            <a:pPr marL="1079500" lvl="2" indent="-360363">
              <a:lnSpc>
                <a:spcPct val="120000"/>
              </a:lnSpc>
              <a:spcBef>
                <a:spcPts val="0"/>
              </a:spcBef>
              <a:buClr>
                <a:srgbClr val="74BA5B"/>
              </a:buClr>
              <a:buFont typeface="Calibri" panose="020F0502020204030204" pitchFamily="34" charset="0"/>
              <a:buChar char="•"/>
            </a:pPr>
            <a:r>
              <a:rPr lang="de-DE" dirty="0"/>
              <a:t>alle empfangenen &amp; gesendeten </a:t>
            </a:r>
            <a:r>
              <a:rPr lang="de-DE" dirty="0" err="1"/>
              <a:t>e-mails</a:t>
            </a:r>
            <a:r>
              <a:rPr lang="de-DE" dirty="0"/>
              <a:t>/Chats</a:t>
            </a:r>
          </a:p>
          <a:p>
            <a:pPr lvl="2">
              <a:lnSpc>
                <a:spcPct val="120000"/>
              </a:lnSpc>
              <a:spcBef>
                <a:spcPts val="0"/>
              </a:spcBef>
            </a:pPr>
            <a:endParaRPr lang="de-DE" sz="500" dirty="0"/>
          </a:p>
          <a:p>
            <a:pPr lvl="1">
              <a:lnSpc>
                <a:spcPct val="120000"/>
              </a:lnSpc>
              <a:spcBef>
                <a:spcPts val="0"/>
              </a:spcBef>
              <a:buFont typeface="Symbol" panose="05050102010706020507" pitchFamily="18" charset="2"/>
              <a:buChar char="¨"/>
            </a:pPr>
            <a:r>
              <a:rPr lang="de-DE" sz="2000" b="1" dirty="0"/>
              <a:t>externe Server</a:t>
            </a:r>
          </a:p>
          <a:p>
            <a:pPr lvl="1">
              <a:lnSpc>
                <a:spcPct val="120000"/>
              </a:lnSpc>
              <a:spcBef>
                <a:spcPts val="0"/>
              </a:spcBef>
              <a:buFont typeface="Symbol" panose="05050102010706020507" pitchFamily="18" charset="2"/>
              <a:buChar char="¨"/>
            </a:pPr>
            <a:endParaRPr lang="de-DE" sz="200" b="1" dirty="0"/>
          </a:p>
          <a:p>
            <a:pPr marL="1079500" lvl="2" indent="-360363">
              <a:lnSpc>
                <a:spcPct val="120000"/>
              </a:lnSpc>
              <a:spcBef>
                <a:spcPts val="0"/>
              </a:spcBef>
              <a:buClr>
                <a:srgbClr val="74BA5B"/>
              </a:buClr>
              <a:buFont typeface="Calibri" panose="020F0502020204030204" pitchFamily="34" charset="0"/>
              <a:buChar char="•"/>
            </a:pPr>
            <a:endParaRPr lang="de-DE" sz="200" dirty="0">
              <a:sym typeface="Wingdings" panose="05000000000000000000" pitchFamily="2" charset="2"/>
            </a:endParaRPr>
          </a:p>
          <a:p>
            <a:pPr marL="1079500" lvl="2" indent="-360363">
              <a:lnSpc>
                <a:spcPct val="120000"/>
              </a:lnSpc>
              <a:spcBef>
                <a:spcPts val="0"/>
              </a:spcBef>
              <a:buClr>
                <a:srgbClr val="74BA5B"/>
              </a:buClr>
              <a:buFont typeface="Calibri" panose="020F0502020204030204" pitchFamily="34" charset="0"/>
              <a:buChar char="•"/>
            </a:pPr>
            <a:r>
              <a:rPr lang="de-DE" dirty="0">
                <a:sym typeface="Wingdings" panose="05000000000000000000" pitchFamily="2" charset="2"/>
              </a:rPr>
              <a:t>nur wenn "im Netzverbund befindlicher Datenserver" </a:t>
            </a:r>
          </a:p>
          <a:p>
            <a:pPr marL="1079500" lvl="2" indent="-360363">
              <a:lnSpc>
                <a:spcPct val="120000"/>
              </a:lnSpc>
              <a:spcBef>
                <a:spcPts val="0"/>
              </a:spcBef>
              <a:buClr>
                <a:srgbClr val="74BA5B"/>
              </a:buClr>
              <a:buFont typeface="Calibri" panose="020F0502020204030204" pitchFamily="34" charset="0"/>
              <a:buChar char="•"/>
            </a:pPr>
            <a:endParaRPr lang="de-DE" sz="200" dirty="0">
              <a:sym typeface="Wingdings" panose="05000000000000000000" pitchFamily="2" charset="2"/>
            </a:endParaRPr>
          </a:p>
          <a:p>
            <a:pPr marL="1079500" lvl="2" indent="-360363">
              <a:lnSpc>
                <a:spcPct val="120000"/>
              </a:lnSpc>
              <a:spcBef>
                <a:spcPts val="0"/>
              </a:spcBef>
              <a:buClr>
                <a:srgbClr val="74BA5B"/>
              </a:buClr>
              <a:buFont typeface="Calibri" panose="020F0502020204030204" pitchFamily="34" charset="0"/>
              <a:buChar char="•"/>
            </a:pPr>
            <a:r>
              <a:rPr lang="de-DE" dirty="0">
                <a:sym typeface="Wingdings" panose="05000000000000000000" pitchFamily="2" charset="2"/>
              </a:rPr>
              <a:t>sohin nur Daten, die sich bereits vollständig am Endgerät </a:t>
            </a:r>
            <a:r>
              <a:rPr lang="de-DE" dirty="0" err="1">
                <a:sym typeface="Wingdings" panose="05000000000000000000" pitchFamily="2" charset="2"/>
              </a:rPr>
              <a:t>bzw</a:t>
            </a:r>
            <a:r>
              <a:rPr lang="de-DE" dirty="0">
                <a:sym typeface="Wingdings" panose="05000000000000000000" pitchFamily="2" charset="2"/>
              </a:rPr>
              <a:t> Mailserver befinden</a:t>
            </a:r>
          </a:p>
          <a:p>
            <a:pPr marL="719137" lvl="2" indent="0">
              <a:lnSpc>
                <a:spcPct val="120000"/>
              </a:lnSpc>
              <a:spcBef>
                <a:spcPts val="0"/>
              </a:spcBef>
              <a:buClr>
                <a:srgbClr val="74BA5B"/>
              </a:buClr>
              <a:buNone/>
            </a:pPr>
            <a:endParaRPr lang="de-DE" sz="200" dirty="0">
              <a:sym typeface="Wingdings" panose="05000000000000000000" pitchFamily="2" charset="2"/>
            </a:endParaRPr>
          </a:p>
          <a:p>
            <a:pPr marL="1079500" lvl="2" indent="-360363">
              <a:lnSpc>
                <a:spcPct val="120000"/>
              </a:lnSpc>
              <a:spcBef>
                <a:spcPts val="0"/>
              </a:spcBef>
              <a:buClr>
                <a:srgbClr val="74BA5B"/>
              </a:buClr>
              <a:buFont typeface="Calibri" panose="020F0502020204030204" pitchFamily="34" charset="0"/>
              <a:buChar char="•"/>
            </a:pPr>
            <a:r>
              <a:rPr lang="de-DE" dirty="0" err="1">
                <a:sym typeface="Wingdings" panose="05000000000000000000" pitchFamily="2" charset="2"/>
              </a:rPr>
              <a:t>zB</a:t>
            </a:r>
            <a:r>
              <a:rPr lang="de-DE" dirty="0">
                <a:sym typeface="Wingdings" panose="05000000000000000000" pitchFamily="2" charset="2"/>
              </a:rPr>
              <a:t> lokale File- oder Mailserver</a:t>
            </a:r>
          </a:p>
          <a:p>
            <a:pPr marL="1079500" lvl="2" indent="-360363">
              <a:lnSpc>
                <a:spcPct val="120000"/>
              </a:lnSpc>
              <a:spcBef>
                <a:spcPts val="0"/>
              </a:spcBef>
              <a:buClr>
                <a:srgbClr val="74BA5B"/>
              </a:buClr>
              <a:buFont typeface="Calibri" panose="020F0502020204030204" pitchFamily="34" charset="0"/>
              <a:buChar char="•"/>
            </a:pPr>
            <a:endParaRPr lang="de-DE" sz="200" dirty="0">
              <a:sym typeface="Wingdings" panose="05000000000000000000" pitchFamily="2" charset="2"/>
            </a:endParaRPr>
          </a:p>
          <a:p>
            <a:pPr marL="360000" lvl="1" indent="0">
              <a:lnSpc>
                <a:spcPct val="120000"/>
              </a:lnSpc>
              <a:spcBef>
                <a:spcPts val="0"/>
              </a:spcBef>
              <a:buNone/>
            </a:pPr>
            <a:endParaRPr lang="de-DE" sz="500" dirty="0">
              <a:sym typeface="Wingdings" panose="05000000000000000000" pitchFamily="2" charset="2"/>
            </a:endParaRPr>
          </a:p>
          <a:p>
            <a:pPr marL="0" indent="0">
              <a:buNone/>
            </a:pPr>
            <a:endParaRPr lang="de-DE" sz="1000" dirty="0">
              <a:sym typeface="Wingdings" panose="05000000000000000000" pitchFamily="2" charset="2"/>
            </a:endParaRPr>
          </a:p>
          <a:p>
            <a:endParaRPr lang="de-DE" dirty="0"/>
          </a:p>
        </p:txBody>
      </p:sp>
    </p:spTree>
    <p:extLst>
      <p:ext uri="{BB962C8B-B14F-4D97-AF65-F5344CB8AC3E}">
        <p14:creationId xmlns:p14="http://schemas.microsoft.com/office/powerpoint/2010/main" val="2985463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Sicherstellung von Daten II</a:t>
            </a:r>
          </a:p>
        </p:txBody>
      </p:sp>
      <p:sp>
        <p:nvSpPr>
          <p:cNvPr id="3" name="Inhaltsplatzhalter 2"/>
          <p:cNvSpPr>
            <a:spLocks noGrp="1"/>
          </p:cNvSpPr>
          <p:nvPr>
            <p:ph idx="1"/>
          </p:nvPr>
        </p:nvSpPr>
        <p:spPr>
          <a:xfrm>
            <a:off x="546360" y="2174505"/>
            <a:ext cx="10515600" cy="4264001"/>
          </a:xfrm>
        </p:spPr>
        <p:txBody>
          <a:bodyPr>
            <a:normAutofit lnSpcReduction="10000"/>
          </a:bodyPr>
          <a:lstStyle/>
          <a:p>
            <a:pPr marL="0" indent="0">
              <a:buNone/>
            </a:pPr>
            <a:endParaRPr lang="de-DE" sz="1000" dirty="0">
              <a:sym typeface="Wingdings" panose="05000000000000000000" pitchFamily="2" charset="2"/>
            </a:endParaRPr>
          </a:p>
          <a:p>
            <a:r>
              <a:rPr lang="de-DE" b="1" dirty="0">
                <a:sym typeface="Wingdings" panose="05000000000000000000" pitchFamily="2" charset="2"/>
              </a:rPr>
              <a:t>Cloudspeicher</a:t>
            </a:r>
            <a:r>
              <a:rPr lang="de-DE" dirty="0">
                <a:sym typeface="Wingdings" panose="05000000000000000000" pitchFamily="2" charset="2"/>
              </a:rPr>
              <a:t>  nein (</a:t>
            </a:r>
            <a:r>
              <a:rPr lang="de-DE" dirty="0" err="1">
                <a:sym typeface="Wingdings" panose="05000000000000000000" pitchFamily="2" charset="2"/>
              </a:rPr>
              <a:t>hM</a:t>
            </a:r>
            <a:r>
              <a:rPr lang="de-DE" dirty="0">
                <a:sym typeface="Wingdings" panose="05000000000000000000" pitchFamily="2" charset="2"/>
              </a:rPr>
              <a:t>)</a:t>
            </a:r>
          </a:p>
          <a:p>
            <a:endParaRPr lang="de-DE" sz="500" dirty="0">
              <a:sym typeface="Wingdings" panose="05000000000000000000" pitchFamily="2" charset="2"/>
            </a:endParaRPr>
          </a:p>
          <a:p>
            <a:pPr lvl="1">
              <a:lnSpc>
                <a:spcPct val="120000"/>
              </a:lnSpc>
              <a:spcBef>
                <a:spcPts val="0"/>
              </a:spcBef>
              <a:buFont typeface="Symbol" panose="05050102010706020507" pitchFamily="18" charset="2"/>
              <a:buChar char="¨"/>
            </a:pPr>
            <a:r>
              <a:rPr lang="de-DE" dirty="0"/>
              <a:t>keine Befugnis, sich im virtuellen Raum heimlich als Berechtigter zu verkleiden</a:t>
            </a:r>
          </a:p>
          <a:p>
            <a:pPr lvl="1">
              <a:lnSpc>
                <a:spcPct val="120000"/>
              </a:lnSpc>
              <a:spcBef>
                <a:spcPts val="0"/>
              </a:spcBef>
              <a:buFont typeface="Symbol" panose="05050102010706020507" pitchFamily="18" charset="2"/>
              <a:buChar char="¨"/>
            </a:pPr>
            <a:endParaRPr lang="de-DE" sz="500" dirty="0"/>
          </a:p>
          <a:p>
            <a:pPr lvl="1">
              <a:lnSpc>
                <a:spcPct val="120000"/>
              </a:lnSpc>
              <a:spcBef>
                <a:spcPts val="0"/>
              </a:spcBef>
              <a:buFont typeface="Symbol" panose="05050102010706020507" pitchFamily="18" charset="2"/>
              <a:buChar char="¨"/>
            </a:pPr>
            <a:r>
              <a:rPr lang="de-DE" dirty="0"/>
              <a:t>keine Befugnis zum Abrufen des aktuellen Datenbestands (</a:t>
            </a:r>
            <a:r>
              <a:rPr lang="de-DE" dirty="0" err="1"/>
              <a:t>zB</a:t>
            </a:r>
            <a:r>
              <a:rPr lang="de-DE" dirty="0"/>
              <a:t> </a:t>
            </a:r>
            <a:r>
              <a:rPr lang="de-DE" dirty="0" err="1"/>
              <a:t>e-Mail</a:t>
            </a:r>
            <a:r>
              <a:rPr lang="de-DE" dirty="0"/>
              <a:t>-Account)</a:t>
            </a:r>
          </a:p>
          <a:p>
            <a:pPr>
              <a:buFont typeface="Symbol" panose="05050102010706020507" pitchFamily="18" charset="2"/>
              <a:buChar char="¨"/>
            </a:pPr>
            <a:endParaRPr lang="de-DE" sz="1000" dirty="0"/>
          </a:p>
          <a:p>
            <a:endParaRPr lang="de-DE" sz="1000" dirty="0"/>
          </a:p>
          <a:p>
            <a:r>
              <a:rPr lang="de-DE" b="1" dirty="0"/>
              <a:t>Erhebungen beim Provider</a:t>
            </a:r>
          </a:p>
          <a:p>
            <a:endParaRPr lang="de-DE" sz="500" dirty="0"/>
          </a:p>
          <a:p>
            <a:pPr lvl="1">
              <a:lnSpc>
                <a:spcPct val="120000"/>
              </a:lnSpc>
              <a:spcBef>
                <a:spcPts val="0"/>
              </a:spcBef>
              <a:buFont typeface="Symbol" panose="05050102010706020507" pitchFamily="18" charset="2"/>
              <a:buChar char="¨"/>
            </a:pPr>
            <a:r>
              <a:rPr lang="de-DE" dirty="0">
                <a:sym typeface="Wingdings" panose="05000000000000000000" pitchFamily="2" charset="2"/>
              </a:rPr>
              <a:t>"</a:t>
            </a:r>
            <a:r>
              <a:rPr lang="de-DE" dirty="0"/>
              <a:t>klassische</a:t>
            </a:r>
            <a:r>
              <a:rPr lang="de-DE" dirty="0">
                <a:sym typeface="Wingdings" panose="05000000000000000000" pitchFamily="2" charset="2"/>
              </a:rPr>
              <a:t>"</a:t>
            </a:r>
            <a:r>
              <a:rPr lang="de-DE" dirty="0"/>
              <a:t> Sicherstellung beim Provider unzulässig</a:t>
            </a:r>
          </a:p>
          <a:p>
            <a:pPr lvl="1">
              <a:lnSpc>
                <a:spcPct val="120000"/>
              </a:lnSpc>
              <a:spcBef>
                <a:spcPts val="0"/>
              </a:spcBef>
              <a:buFont typeface="Symbol" panose="05050102010706020507" pitchFamily="18" charset="2"/>
              <a:buChar char="¨"/>
            </a:pPr>
            <a:endParaRPr lang="de-DE" sz="500" dirty="0"/>
          </a:p>
          <a:p>
            <a:pPr lvl="1">
              <a:lnSpc>
                <a:spcPct val="120000"/>
              </a:lnSpc>
              <a:spcBef>
                <a:spcPts val="0"/>
              </a:spcBef>
              <a:buFont typeface="Symbol" panose="05050102010706020507" pitchFamily="18" charset="2"/>
              <a:buChar char="¨"/>
            </a:pPr>
            <a:r>
              <a:rPr lang="de-DE" dirty="0">
                <a:sym typeface="Wingdings" panose="05000000000000000000" pitchFamily="2" charset="2"/>
              </a:rPr>
              <a:t>vielmehr liegt Nachrichtenüberwachung nach §§ 134ff StPO vor  strengere gesetzliche Voraussetzungen </a:t>
            </a:r>
          </a:p>
          <a:p>
            <a:pPr lvl="1">
              <a:lnSpc>
                <a:spcPct val="120000"/>
              </a:lnSpc>
              <a:spcBef>
                <a:spcPts val="0"/>
              </a:spcBef>
              <a:buFont typeface="Symbol" panose="05050102010706020507" pitchFamily="18" charset="2"/>
              <a:buChar char="¨"/>
            </a:pPr>
            <a:endParaRPr lang="de-DE" sz="500" dirty="0">
              <a:sym typeface="Wingdings" panose="05000000000000000000" pitchFamily="2" charset="2"/>
            </a:endParaRPr>
          </a:p>
          <a:p>
            <a:pPr lvl="1">
              <a:lnSpc>
                <a:spcPct val="120000"/>
              </a:lnSpc>
              <a:spcBef>
                <a:spcPts val="0"/>
              </a:spcBef>
              <a:buFont typeface="Symbol" panose="05050102010706020507" pitchFamily="18" charset="2"/>
              <a:buChar char="¨"/>
            </a:pPr>
            <a:r>
              <a:rPr lang="de-DE" dirty="0">
                <a:sym typeface="Wingdings" panose="05000000000000000000" pitchFamily="2" charset="2"/>
              </a:rPr>
              <a:t>betrifft </a:t>
            </a:r>
            <a:r>
              <a:rPr lang="de-DE" dirty="0" err="1">
                <a:sym typeface="Wingdings" panose="05000000000000000000" pitchFamily="2" charset="2"/>
              </a:rPr>
              <a:t>e-mails</a:t>
            </a:r>
            <a:r>
              <a:rPr lang="de-DE" dirty="0">
                <a:sym typeface="Wingdings" panose="05000000000000000000" pitchFamily="2" charset="2"/>
              </a:rPr>
              <a:t>, Chats aber auch </a:t>
            </a:r>
            <a:r>
              <a:rPr lang="de-DE" dirty="0" err="1">
                <a:sym typeface="Wingdings" panose="05000000000000000000" pitchFamily="2" charset="2"/>
              </a:rPr>
              <a:t>zB</a:t>
            </a:r>
            <a:r>
              <a:rPr lang="de-DE" dirty="0">
                <a:sym typeface="Wingdings" panose="05000000000000000000" pitchFamily="2" charset="2"/>
              </a:rPr>
              <a:t> Abrufen der Mobilbox</a:t>
            </a:r>
            <a:endParaRPr lang="de-DE" dirty="0"/>
          </a:p>
        </p:txBody>
      </p:sp>
    </p:spTree>
    <p:extLst>
      <p:ext uri="{BB962C8B-B14F-4D97-AF65-F5344CB8AC3E}">
        <p14:creationId xmlns:p14="http://schemas.microsoft.com/office/powerpoint/2010/main" val="3205116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pieren 4"/>
          <p:cNvGrpSpPr/>
          <p:nvPr/>
        </p:nvGrpSpPr>
        <p:grpSpPr>
          <a:xfrm>
            <a:off x="4495743" y="2652087"/>
            <a:ext cx="3200514" cy="1968613"/>
            <a:chOff x="4530782" y="2814695"/>
            <a:chExt cx="3200514" cy="1968613"/>
          </a:xfrm>
        </p:grpSpPr>
        <p:pic>
          <p:nvPicPr>
            <p:cNvPr id="1026" name="Picture 2" descr="C:\Users\Kleinbrod\Downloads\laptop.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30782" y="2814695"/>
              <a:ext cx="1968613" cy="196861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Kleinbrod\Downloads\phon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27676" y="3197191"/>
              <a:ext cx="1203620" cy="1203620"/>
            </a:xfrm>
            <a:prstGeom prst="rect">
              <a:avLst/>
            </a:prstGeom>
            <a:noFill/>
            <a:extLst>
              <a:ext uri="{909E8E84-426E-40DD-AFC4-6F175D3DCCD1}">
                <a14:hiddenFill xmlns:a14="http://schemas.microsoft.com/office/drawing/2010/main">
                  <a:solidFill>
                    <a:srgbClr val="FFFFFF"/>
                  </a:solidFill>
                </a14:hiddenFill>
              </a:ext>
            </a:extLst>
          </p:spPr>
        </p:pic>
      </p:grpSp>
      <p:pic>
        <p:nvPicPr>
          <p:cNvPr id="1028" name="Picture 4" descr="C:\Users\Kleinbrod\Downloads\databas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51860" y="4669368"/>
            <a:ext cx="1878070" cy="187807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Kleinbrod\Downloads\local-disk.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43297" y="1471991"/>
            <a:ext cx="1495196" cy="1495196"/>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Kleinbrod\Downloads\server.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046196" y="1278791"/>
            <a:ext cx="1881597" cy="1881597"/>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uppieren 5"/>
          <p:cNvGrpSpPr/>
          <p:nvPr/>
        </p:nvGrpSpPr>
        <p:grpSpPr>
          <a:xfrm>
            <a:off x="8854790" y="5067692"/>
            <a:ext cx="2264408" cy="1080711"/>
            <a:chOff x="1052240" y="1274727"/>
            <a:chExt cx="2264408" cy="1080711"/>
          </a:xfrm>
        </p:grpSpPr>
        <p:pic>
          <p:nvPicPr>
            <p:cNvPr id="1032" name="Picture 8" descr="C:\Users\Kleinbrod\Downloads\facebook.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52240" y="1275438"/>
              <a:ext cx="1080000" cy="10800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Kleinbrod\Downloads\shapes-and-symbols.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35937" y="1274727"/>
              <a:ext cx="1080711" cy="1080711"/>
            </a:xfrm>
            <a:prstGeom prst="rect">
              <a:avLst/>
            </a:prstGeom>
            <a:noFill/>
            <a:extLst>
              <a:ext uri="{909E8E84-426E-40DD-AFC4-6F175D3DCCD1}">
                <a14:hiddenFill xmlns:a14="http://schemas.microsoft.com/office/drawing/2010/main">
                  <a:solidFill>
                    <a:srgbClr val="FFFFFF"/>
                  </a:solidFill>
                </a14:hiddenFill>
              </a:ext>
            </a:extLst>
          </p:spPr>
        </p:pic>
      </p:grpSp>
      <p:pic>
        <p:nvPicPr>
          <p:cNvPr id="1034" name="Picture 10" descr="C:\Users\Kleinbrod\Downloads\600px-Green_tick.svg.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093612" y="1266562"/>
            <a:ext cx="607099" cy="607099"/>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1" descr="C:\Users\Kleinbrod\Downloads\67-676846_wrong-red-cross-paint-png.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1115259" y="4763492"/>
            <a:ext cx="491108" cy="540000"/>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0" descr="C:\Users\Kleinbrod\Downloads\600px-Green_tick.svg.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471640" y="4545285"/>
            <a:ext cx="607099" cy="607099"/>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1" descr="C:\Users\Kleinbrod\Downloads\67-676846_wrong-red-cross-paint-png.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0842541" y="1278791"/>
            <a:ext cx="491107" cy="5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9359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Entschlüsselung von Datenträgern – Passwörter / PIN</a:t>
            </a:r>
          </a:p>
        </p:txBody>
      </p:sp>
      <p:sp>
        <p:nvSpPr>
          <p:cNvPr id="3" name="Inhaltsplatzhalter 2"/>
          <p:cNvSpPr>
            <a:spLocks noGrp="1"/>
          </p:cNvSpPr>
          <p:nvPr>
            <p:ph idx="1"/>
          </p:nvPr>
        </p:nvSpPr>
        <p:spPr>
          <a:xfrm>
            <a:off x="546359" y="2174505"/>
            <a:ext cx="11064616" cy="4304116"/>
          </a:xfrm>
        </p:spPr>
        <p:txBody>
          <a:bodyPr>
            <a:normAutofit/>
          </a:bodyPr>
          <a:lstStyle/>
          <a:p>
            <a:r>
              <a:rPr lang="de-DE" dirty="0">
                <a:sym typeface="Wingdings" panose="05000000000000000000" pitchFamily="2" charset="2"/>
              </a:rPr>
              <a:t>Mitwirkungspflichten abhängig von prozessrechtlicher Stellung</a:t>
            </a:r>
          </a:p>
          <a:p>
            <a:pPr marL="0" indent="0">
              <a:buNone/>
            </a:pPr>
            <a:endParaRPr lang="de-DE" sz="1000" dirty="0">
              <a:sym typeface="Wingdings" panose="05000000000000000000" pitchFamily="2" charset="2"/>
            </a:endParaRPr>
          </a:p>
          <a:p>
            <a:r>
              <a:rPr lang="de-DE" b="1" dirty="0">
                <a:sym typeface="Wingdings" panose="05000000000000000000" pitchFamily="2" charset="2"/>
              </a:rPr>
              <a:t>bloß Betroffene</a:t>
            </a:r>
          </a:p>
          <a:p>
            <a:endParaRPr lang="de-DE" sz="500" b="1" dirty="0">
              <a:sym typeface="Wingdings" panose="05000000000000000000" pitchFamily="2" charset="2"/>
            </a:endParaRPr>
          </a:p>
          <a:p>
            <a:pPr lvl="1">
              <a:lnSpc>
                <a:spcPct val="120000"/>
              </a:lnSpc>
              <a:spcBef>
                <a:spcPts val="0"/>
              </a:spcBef>
              <a:buFont typeface="Symbol" panose="05050102010706020507" pitchFamily="18" charset="2"/>
              <a:buChar char="¨"/>
            </a:pPr>
            <a:r>
              <a:rPr lang="de-DE" sz="2000" dirty="0">
                <a:sym typeface="Wingdings" panose="05000000000000000000" pitchFamily="2" charset="2"/>
              </a:rPr>
              <a:t>sind zur Herausgabe/Preisgabe von Passwörtern verpflichtet</a:t>
            </a:r>
          </a:p>
          <a:p>
            <a:pPr lvl="1">
              <a:lnSpc>
                <a:spcPct val="120000"/>
              </a:lnSpc>
              <a:spcBef>
                <a:spcPts val="0"/>
              </a:spcBef>
              <a:buFont typeface="Symbol" panose="05050102010706020507" pitchFamily="18" charset="2"/>
              <a:buChar char="¨"/>
            </a:pPr>
            <a:endParaRPr lang="de-DE" sz="500" dirty="0">
              <a:sym typeface="Wingdings" panose="05000000000000000000" pitchFamily="2" charset="2"/>
            </a:endParaRPr>
          </a:p>
          <a:p>
            <a:pPr lvl="1">
              <a:lnSpc>
                <a:spcPct val="120000"/>
              </a:lnSpc>
              <a:spcBef>
                <a:spcPts val="0"/>
              </a:spcBef>
              <a:buFont typeface="Symbol" panose="05050102010706020507" pitchFamily="18" charset="2"/>
              <a:buChar char="¨"/>
            </a:pPr>
            <a:r>
              <a:rPr lang="de-DE" sz="2000" dirty="0">
                <a:sym typeface="Wingdings" panose="05000000000000000000" pitchFamily="2" charset="2"/>
              </a:rPr>
              <a:t>bei Weigerung  Beugemittel (Geldstrafe bis zu EUR 10.000, Freiheitsstrafe bis zu sechs Wochen)</a:t>
            </a:r>
          </a:p>
          <a:p>
            <a:pPr marL="0" indent="0">
              <a:buNone/>
            </a:pPr>
            <a:endParaRPr lang="de-DE" sz="1000" dirty="0">
              <a:sym typeface="Wingdings" panose="05000000000000000000" pitchFamily="2" charset="2"/>
            </a:endParaRPr>
          </a:p>
          <a:p>
            <a:r>
              <a:rPr lang="de-DE" b="1" dirty="0">
                <a:sym typeface="Wingdings" panose="05000000000000000000" pitchFamily="2" charset="2"/>
              </a:rPr>
              <a:t>Beschuldigte</a:t>
            </a:r>
          </a:p>
          <a:p>
            <a:endParaRPr lang="de-DE" sz="500" b="1" dirty="0">
              <a:sym typeface="Wingdings" panose="05000000000000000000" pitchFamily="2" charset="2"/>
            </a:endParaRPr>
          </a:p>
          <a:p>
            <a:pPr lvl="1">
              <a:lnSpc>
                <a:spcPct val="120000"/>
              </a:lnSpc>
              <a:spcBef>
                <a:spcPts val="0"/>
              </a:spcBef>
              <a:buFont typeface="Symbol" panose="05050102010706020507" pitchFamily="18" charset="2"/>
              <a:buChar char="¨"/>
            </a:pPr>
            <a:r>
              <a:rPr lang="de-DE" sz="2000" dirty="0">
                <a:sym typeface="Wingdings" panose="05000000000000000000" pitchFamily="2" charset="2"/>
              </a:rPr>
              <a:t>dürfen nicht zur Herausgabe/Preisgabe von Passwörtern gezwungen werden</a:t>
            </a:r>
          </a:p>
          <a:p>
            <a:pPr lvl="1">
              <a:lnSpc>
                <a:spcPct val="120000"/>
              </a:lnSpc>
              <a:spcBef>
                <a:spcPts val="0"/>
              </a:spcBef>
              <a:buFont typeface="Symbol" panose="05050102010706020507" pitchFamily="18" charset="2"/>
              <a:buChar char="¨"/>
            </a:pPr>
            <a:endParaRPr lang="de-DE" sz="500" dirty="0">
              <a:sym typeface="Wingdings" panose="05000000000000000000" pitchFamily="2" charset="2"/>
            </a:endParaRPr>
          </a:p>
          <a:p>
            <a:pPr lvl="1">
              <a:lnSpc>
                <a:spcPct val="120000"/>
              </a:lnSpc>
              <a:spcBef>
                <a:spcPts val="0"/>
              </a:spcBef>
              <a:buFont typeface="Symbol" panose="05050102010706020507" pitchFamily="18" charset="2"/>
              <a:buChar char="¨"/>
            </a:pPr>
            <a:r>
              <a:rPr lang="de-DE" sz="2000" dirty="0">
                <a:sym typeface="Wingdings" panose="05000000000000000000" pitchFamily="2" charset="2"/>
              </a:rPr>
              <a:t>Verbot des Zwangs zur Selbstbelastung  </a:t>
            </a:r>
            <a:r>
              <a:rPr lang="de-DE" sz="2000" i="1" dirty="0"/>
              <a:t>nemo-tenetur</a:t>
            </a:r>
            <a:r>
              <a:rPr lang="de-DE" sz="2000" dirty="0"/>
              <a:t>-Prinzip (Art 6 EMRK, Art 90 Abs 2 B-VG)</a:t>
            </a:r>
          </a:p>
          <a:p>
            <a:pPr lvl="1">
              <a:lnSpc>
                <a:spcPct val="120000"/>
              </a:lnSpc>
              <a:spcBef>
                <a:spcPts val="0"/>
              </a:spcBef>
              <a:buFont typeface="Symbol" panose="05050102010706020507" pitchFamily="18" charset="2"/>
              <a:buChar char="¨"/>
            </a:pPr>
            <a:endParaRPr lang="de-DE" sz="500" dirty="0"/>
          </a:p>
          <a:p>
            <a:pPr lvl="1">
              <a:lnSpc>
                <a:spcPct val="120000"/>
              </a:lnSpc>
              <a:spcBef>
                <a:spcPts val="0"/>
              </a:spcBef>
              <a:buFont typeface="Symbol" panose="05050102010706020507" pitchFamily="18" charset="2"/>
              <a:buChar char="¨"/>
            </a:pPr>
            <a:r>
              <a:rPr lang="de-DE" sz="2000" dirty="0">
                <a:sym typeface="Wingdings" panose="05000000000000000000" pitchFamily="2" charset="2"/>
              </a:rPr>
              <a:t>keine Beugemittel zulässig</a:t>
            </a:r>
          </a:p>
        </p:txBody>
      </p:sp>
    </p:spTree>
    <p:extLst>
      <p:ext uri="{BB962C8B-B14F-4D97-AF65-F5344CB8AC3E}">
        <p14:creationId xmlns:p14="http://schemas.microsoft.com/office/powerpoint/2010/main" val="2078880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Entschlüsselung mittels biometrischen Verfahren </a:t>
            </a:r>
            <a:r>
              <a:rPr lang="de-DE" u="sng" dirty="0"/>
              <a:t>bei Beschuldigten</a:t>
            </a:r>
          </a:p>
        </p:txBody>
      </p:sp>
      <p:sp>
        <p:nvSpPr>
          <p:cNvPr id="3" name="Inhaltsplatzhalter 2"/>
          <p:cNvSpPr>
            <a:spLocks noGrp="1"/>
          </p:cNvSpPr>
          <p:nvPr>
            <p:ph idx="1"/>
          </p:nvPr>
        </p:nvSpPr>
        <p:spPr>
          <a:xfrm>
            <a:off x="546360" y="2320420"/>
            <a:ext cx="10950316" cy="4430576"/>
          </a:xfrm>
        </p:spPr>
        <p:txBody>
          <a:bodyPr>
            <a:normAutofit/>
          </a:bodyPr>
          <a:lstStyle/>
          <a:p>
            <a:r>
              <a:rPr lang="de-DE" sz="2100" dirty="0"/>
              <a:t>EGMR </a:t>
            </a:r>
            <a:r>
              <a:rPr lang="de-DE" sz="2100" dirty="0">
                <a:sym typeface="Wingdings" panose="05000000000000000000" pitchFamily="2" charset="2"/>
              </a:rPr>
              <a:t> </a:t>
            </a:r>
            <a:r>
              <a:rPr lang="de-DE" sz="2100" dirty="0"/>
              <a:t>bereits </a:t>
            </a:r>
            <a:r>
              <a:rPr lang="de-DE" sz="2100" b="1" dirty="0"/>
              <a:t>bestehende Beweismaterialien </a:t>
            </a:r>
            <a:r>
              <a:rPr lang="de-DE" sz="2100" dirty="0"/>
              <a:t>dürfen verwertet werden</a:t>
            </a:r>
          </a:p>
          <a:p>
            <a:endParaRPr lang="de-DE" sz="500" dirty="0"/>
          </a:p>
          <a:p>
            <a:pPr lvl="1">
              <a:lnSpc>
                <a:spcPct val="120000"/>
              </a:lnSpc>
              <a:spcBef>
                <a:spcPts val="0"/>
              </a:spcBef>
              <a:buFont typeface="Symbol" panose="05050102010706020507" pitchFamily="18" charset="2"/>
              <a:buChar char="¨"/>
            </a:pPr>
            <a:r>
              <a:rPr lang="de-DE" sz="2100" dirty="0"/>
              <a:t>bedarf keiner aktiven Mitwirkung des Beschuldigten zur Erlangung dieser Beweismaterialien</a:t>
            </a:r>
          </a:p>
          <a:p>
            <a:pPr lvl="1">
              <a:lnSpc>
                <a:spcPct val="120000"/>
              </a:lnSpc>
              <a:spcBef>
                <a:spcPts val="0"/>
              </a:spcBef>
              <a:buFont typeface="Symbol" panose="05050102010706020507" pitchFamily="18" charset="2"/>
              <a:buChar char="¨"/>
            </a:pPr>
            <a:endParaRPr lang="de-DE" sz="500" dirty="0"/>
          </a:p>
          <a:p>
            <a:pPr lvl="1">
              <a:lnSpc>
                <a:spcPct val="120000"/>
              </a:lnSpc>
              <a:spcBef>
                <a:spcPts val="0"/>
              </a:spcBef>
              <a:buFont typeface="Symbol" panose="05050102010706020507" pitchFamily="18" charset="2"/>
              <a:buChar char="¨"/>
            </a:pPr>
            <a:r>
              <a:rPr lang="de-DE" sz="2100" dirty="0"/>
              <a:t>diese Indizien existieren unabhängig vom Willen des Beschuldigten</a:t>
            </a:r>
          </a:p>
          <a:p>
            <a:pPr lvl="1">
              <a:lnSpc>
                <a:spcPct val="120000"/>
              </a:lnSpc>
              <a:spcBef>
                <a:spcPts val="0"/>
              </a:spcBef>
              <a:buFont typeface="Symbol" panose="05050102010706020507" pitchFamily="18" charset="2"/>
              <a:buChar char="¨"/>
            </a:pPr>
            <a:endParaRPr lang="de-DE" sz="500" dirty="0"/>
          </a:p>
          <a:p>
            <a:pPr lvl="1">
              <a:lnSpc>
                <a:spcPct val="120000"/>
              </a:lnSpc>
              <a:spcBef>
                <a:spcPts val="0"/>
              </a:spcBef>
              <a:buFont typeface="Symbol" panose="05050102010706020507" pitchFamily="18" charset="2"/>
              <a:buChar char="¨"/>
            </a:pPr>
            <a:r>
              <a:rPr lang="de-DE" sz="2100" dirty="0"/>
              <a:t>darunter fallen etwa Blutproben, DNA-Material und Fingerabdrücke</a:t>
            </a:r>
          </a:p>
          <a:p>
            <a:pPr lvl="1">
              <a:lnSpc>
                <a:spcPct val="120000"/>
              </a:lnSpc>
              <a:spcBef>
                <a:spcPts val="0"/>
              </a:spcBef>
              <a:buFont typeface="Symbol" panose="05050102010706020507" pitchFamily="18" charset="2"/>
              <a:buChar char="¨"/>
            </a:pPr>
            <a:endParaRPr lang="de-DE" sz="500" dirty="0"/>
          </a:p>
          <a:p>
            <a:pPr lvl="1">
              <a:lnSpc>
                <a:spcPct val="120000"/>
              </a:lnSpc>
              <a:spcBef>
                <a:spcPts val="0"/>
              </a:spcBef>
              <a:buFont typeface="Symbol" panose="05050102010706020507" pitchFamily="18" charset="2"/>
              <a:buChar char="¨"/>
            </a:pPr>
            <a:r>
              <a:rPr lang="de-DE" sz="2100" dirty="0" err="1"/>
              <a:t>nemo</a:t>
            </a:r>
            <a:r>
              <a:rPr lang="de-DE" sz="2100" dirty="0"/>
              <a:t>-tenetur-Prinzip wird dadurch nicht verletzt</a:t>
            </a:r>
          </a:p>
          <a:p>
            <a:pPr lvl="1">
              <a:lnSpc>
                <a:spcPct val="120000"/>
              </a:lnSpc>
              <a:spcBef>
                <a:spcPts val="0"/>
              </a:spcBef>
              <a:buFont typeface="Symbol" panose="05050102010706020507" pitchFamily="18" charset="2"/>
              <a:buChar char="¨"/>
            </a:pPr>
            <a:endParaRPr lang="de-DE" sz="1000" dirty="0"/>
          </a:p>
          <a:p>
            <a:r>
              <a:rPr lang="de-DE" sz="2100" dirty="0" err="1"/>
              <a:t>uE</a:t>
            </a:r>
            <a:r>
              <a:rPr lang="de-DE" sz="2100" dirty="0"/>
              <a:t> ist es daher </a:t>
            </a:r>
            <a:r>
              <a:rPr lang="de-DE" sz="2100" b="1" dirty="0"/>
              <a:t>zulässig</a:t>
            </a:r>
            <a:r>
              <a:rPr lang="de-DE" sz="2100" dirty="0"/>
              <a:t>, den Finger des Beschuldigten zur Geräteentsperrung an den Fingerabdrucksensor zu halten</a:t>
            </a:r>
          </a:p>
          <a:p>
            <a:endParaRPr lang="de-DE" sz="1000" dirty="0"/>
          </a:p>
          <a:p>
            <a:r>
              <a:rPr lang="de-DE" sz="2100" dirty="0"/>
              <a:t>gleiches muss sinngemäß auch für Iris- und Gesichtskennungen (zB Face-ID) gelten</a:t>
            </a:r>
          </a:p>
        </p:txBody>
      </p:sp>
    </p:spTree>
    <p:extLst>
      <p:ext uri="{BB962C8B-B14F-4D97-AF65-F5344CB8AC3E}">
        <p14:creationId xmlns:p14="http://schemas.microsoft.com/office/powerpoint/2010/main" val="2500926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2800" dirty="0"/>
              <a:t>Entschlüsselung von Datenträgern </a:t>
            </a:r>
            <a:r>
              <a:rPr lang="de-DE" sz="2800" u="sng" dirty="0"/>
              <a:t>bei Beschuldigten </a:t>
            </a:r>
            <a:r>
              <a:rPr lang="de-DE" sz="2800" dirty="0"/>
              <a:t>– "Handy-Schmäh"</a:t>
            </a:r>
          </a:p>
        </p:txBody>
      </p:sp>
      <p:sp>
        <p:nvSpPr>
          <p:cNvPr id="3" name="Inhaltsplatzhalter 2"/>
          <p:cNvSpPr>
            <a:spLocks noGrp="1"/>
          </p:cNvSpPr>
          <p:nvPr>
            <p:ph idx="1"/>
          </p:nvPr>
        </p:nvSpPr>
        <p:spPr>
          <a:xfrm>
            <a:off x="546359" y="2174506"/>
            <a:ext cx="11378941" cy="4369169"/>
          </a:xfrm>
        </p:spPr>
        <p:txBody>
          <a:bodyPr>
            <a:normAutofit/>
          </a:bodyPr>
          <a:lstStyle/>
          <a:p>
            <a:r>
              <a:rPr lang="de-DE" sz="2000" dirty="0">
                <a:sym typeface="Wingdings" panose="05000000000000000000" pitchFamily="2" charset="2"/>
              </a:rPr>
              <a:t>Ermittler wenden teils trickreiche Methoden an, um noch während der Ermittlungshandlung an entschlüsselte Datenträger zu gelangen</a:t>
            </a:r>
          </a:p>
          <a:p>
            <a:pPr marL="0" indent="0">
              <a:buNone/>
            </a:pPr>
            <a:endParaRPr lang="de-DE" sz="1000" dirty="0">
              <a:sym typeface="Wingdings" panose="05000000000000000000" pitchFamily="2" charset="2"/>
            </a:endParaRPr>
          </a:p>
          <a:p>
            <a:r>
              <a:rPr lang="de-DE" sz="2000" dirty="0">
                <a:sym typeface="Wingdings" panose="05000000000000000000" pitchFamily="2" charset="2"/>
              </a:rPr>
              <a:t>Beispiel: "</a:t>
            </a:r>
            <a:r>
              <a:rPr lang="de-DE" sz="2000" b="1" dirty="0">
                <a:sym typeface="Wingdings" panose="05000000000000000000" pitchFamily="2" charset="2"/>
              </a:rPr>
              <a:t>Handy-Schmäh</a:t>
            </a:r>
            <a:r>
              <a:rPr lang="de-DE" sz="2000" dirty="0">
                <a:sym typeface="Wingdings" panose="05000000000000000000" pitchFamily="2" charset="2"/>
              </a:rPr>
              <a:t>"</a:t>
            </a:r>
          </a:p>
          <a:p>
            <a:endParaRPr lang="de-DE" sz="500" dirty="0">
              <a:sym typeface="Wingdings" panose="05000000000000000000" pitchFamily="2" charset="2"/>
            </a:endParaRPr>
          </a:p>
          <a:p>
            <a:pPr lvl="1">
              <a:lnSpc>
                <a:spcPct val="120000"/>
              </a:lnSpc>
              <a:spcBef>
                <a:spcPts val="0"/>
              </a:spcBef>
              <a:buFont typeface="Symbol" panose="05050102010706020507" pitchFamily="18" charset="2"/>
              <a:buChar char="¨"/>
            </a:pPr>
            <a:r>
              <a:rPr lang="de-DE" sz="2000" dirty="0">
                <a:sym typeface="Wingdings" panose="05000000000000000000" pitchFamily="2" charset="2"/>
              </a:rPr>
              <a:t>Beschuldigter wird vor der Ermittlungshandlung gebeten, seinen Anwalt anzurufen</a:t>
            </a:r>
          </a:p>
          <a:p>
            <a:pPr lvl="1">
              <a:lnSpc>
                <a:spcPct val="120000"/>
              </a:lnSpc>
              <a:spcBef>
                <a:spcPts val="0"/>
              </a:spcBef>
              <a:buFont typeface="Symbol" panose="05050102010706020507" pitchFamily="18" charset="2"/>
              <a:buChar char="¨"/>
            </a:pPr>
            <a:endParaRPr lang="de-DE" sz="500" dirty="0">
              <a:sym typeface="Wingdings" panose="05000000000000000000" pitchFamily="2" charset="2"/>
            </a:endParaRPr>
          </a:p>
          <a:p>
            <a:pPr lvl="1">
              <a:lnSpc>
                <a:spcPct val="120000"/>
              </a:lnSpc>
              <a:spcBef>
                <a:spcPts val="0"/>
              </a:spcBef>
              <a:buFont typeface="Symbol" panose="05050102010706020507" pitchFamily="18" charset="2"/>
              <a:buChar char="¨"/>
            </a:pPr>
            <a:r>
              <a:rPr lang="de-DE" sz="2000" dirty="0">
                <a:sym typeface="Wingdings" panose="05000000000000000000" pitchFamily="2" charset="2"/>
              </a:rPr>
              <a:t>im Zuge dessen entsperrt er sein Telefon</a:t>
            </a:r>
          </a:p>
          <a:p>
            <a:pPr lvl="1">
              <a:lnSpc>
                <a:spcPct val="120000"/>
              </a:lnSpc>
              <a:spcBef>
                <a:spcPts val="0"/>
              </a:spcBef>
              <a:buFont typeface="Symbol" panose="05050102010706020507" pitchFamily="18" charset="2"/>
              <a:buChar char="¨"/>
            </a:pPr>
            <a:endParaRPr lang="de-DE" sz="500" dirty="0">
              <a:sym typeface="Wingdings" panose="05000000000000000000" pitchFamily="2" charset="2"/>
            </a:endParaRPr>
          </a:p>
          <a:p>
            <a:pPr lvl="1">
              <a:lnSpc>
                <a:spcPct val="120000"/>
              </a:lnSpc>
              <a:spcBef>
                <a:spcPts val="0"/>
              </a:spcBef>
              <a:buFont typeface="Symbol" panose="05050102010706020507" pitchFamily="18" charset="2"/>
              <a:buChar char="¨"/>
            </a:pPr>
            <a:r>
              <a:rPr lang="de-DE" sz="2000" dirty="0">
                <a:sym typeface="Wingdings" panose="05000000000000000000" pitchFamily="2" charset="2"/>
              </a:rPr>
              <a:t>Ermittler entreißen dem Beschuldigten dann kurz nach dem Telefonat das (noch entsperrte!) Handy</a:t>
            </a:r>
          </a:p>
          <a:p>
            <a:pPr marL="0" indent="0">
              <a:buNone/>
            </a:pPr>
            <a:endParaRPr lang="de-DE" sz="1000" dirty="0">
              <a:sym typeface="Wingdings" panose="05000000000000000000" pitchFamily="2" charset="2"/>
            </a:endParaRPr>
          </a:p>
          <a:p>
            <a:r>
              <a:rPr lang="de-DE" sz="2000" dirty="0">
                <a:sym typeface="Wingdings" panose="05000000000000000000" pitchFamily="2" charset="2"/>
              </a:rPr>
              <a:t>solche Vorgehensweisen sind allerdings unzulässig  Umgehung des </a:t>
            </a:r>
            <a:r>
              <a:rPr lang="de-DE" sz="2000" dirty="0" err="1">
                <a:sym typeface="Wingdings" panose="05000000000000000000" pitchFamily="2" charset="2"/>
              </a:rPr>
              <a:t>nemo</a:t>
            </a:r>
            <a:r>
              <a:rPr lang="de-DE" sz="2000" dirty="0">
                <a:sym typeface="Wingdings" panose="05000000000000000000" pitchFamily="2" charset="2"/>
              </a:rPr>
              <a:t>-tenetur-Prinzips (!)</a:t>
            </a:r>
          </a:p>
          <a:p>
            <a:pPr>
              <a:buFont typeface="Symbol" panose="05050102010706020507" pitchFamily="18" charset="2"/>
              <a:buChar char="¨"/>
            </a:pPr>
            <a:endParaRPr lang="de-DE" sz="500" dirty="0">
              <a:sym typeface="Wingdings" panose="05000000000000000000" pitchFamily="2" charset="2"/>
            </a:endParaRPr>
          </a:p>
          <a:p>
            <a:pPr lvl="1">
              <a:lnSpc>
                <a:spcPct val="120000"/>
              </a:lnSpc>
              <a:spcBef>
                <a:spcPts val="0"/>
              </a:spcBef>
              <a:buFont typeface="Symbol" panose="05050102010706020507" pitchFamily="18" charset="2"/>
              <a:buChar char="¨"/>
            </a:pPr>
            <a:r>
              <a:rPr lang="de-DE" sz="2000" b="1" dirty="0">
                <a:sym typeface="Wingdings" panose="05000000000000000000" pitchFamily="2" charset="2"/>
              </a:rPr>
              <a:t>Empfehlung</a:t>
            </a:r>
            <a:r>
              <a:rPr lang="de-DE" sz="2000" dirty="0">
                <a:sym typeface="Wingdings" panose="05000000000000000000" pitchFamily="2" charset="2"/>
              </a:rPr>
              <a:t>: Bei der HD kein Mobiltelefon verwenden!</a:t>
            </a:r>
          </a:p>
          <a:p>
            <a:pPr lvl="1">
              <a:lnSpc>
                <a:spcPct val="120000"/>
              </a:lnSpc>
              <a:spcBef>
                <a:spcPts val="0"/>
              </a:spcBef>
              <a:buFont typeface="Symbol" panose="05050102010706020507" pitchFamily="18" charset="2"/>
              <a:buChar char="¨"/>
            </a:pPr>
            <a:endParaRPr lang="de-DE" sz="500" dirty="0">
              <a:sym typeface="Wingdings" panose="05000000000000000000" pitchFamily="2" charset="2"/>
            </a:endParaRPr>
          </a:p>
          <a:p>
            <a:pPr lvl="1">
              <a:lnSpc>
                <a:spcPct val="120000"/>
              </a:lnSpc>
              <a:spcBef>
                <a:spcPts val="0"/>
              </a:spcBef>
              <a:buFont typeface="Symbol" panose="05050102010706020507" pitchFamily="18" charset="2"/>
              <a:buChar char="¨"/>
            </a:pPr>
            <a:r>
              <a:rPr lang="de-DE" sz="2000" dirty="0">
                <a:sym typeface="Wingdings" panose="05000000000000000000" pitchFamily="2" charset="2"/>
              </a:rPr>
              <a:t>wesentliche Nummern auf HD-Checkliste notieren</a:t>
            </a:r>
          </a:p>
        </p:txBody>
      </p:sp>
    </p:spTree>
    <p:extLst>
      <p:ext uri="{BB962C8B-B14F-4D97-AF65-F5344CB8AC3E}">
        <p14:creationId xmlns:p14="http://schemas.microsoft.com/office/powerpoint/2010/main" val="18653545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686</Words>
  <Application>Microsoft Office PowerPoint</Application>
  <PresentationFormat>Breitbild</PresentationFormat>
  <Paragraphs>146</Paragraphs>
  <Slides>12</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12</vt:i4>
      </vt:variant>
    </vt:vector>
  </HeadingPairs>
  <TitlesOfParts>
    <vt:vector size="18" baseType="lpstr">
      <vt:lpstr>Arial</vt:lpstr>
      <vt:lpstr>Calibri</vt:lpstr>
      <vt:lpstr>Calibri Light</vt:lpstr>
      <vt:lpstr>Symbol</vt:lpstr>
      <vt:lpstr>Wingdings 3</vt:lpstr>
      <vt:lpstr>Office Theme</vt:lpstr>
      <vt:lpstr>Sicherstellung im digitalen Zeitalter</vt:lpstr>
      <vt:lpstr>Inhalt</vt:lpstr>
      <vt:lpstr>Anordnung der Sicherstellung</vt:lpstr>
      <vt:lpstr>Sicherstellung von Daten I</vt:lpstr>
      <vt:lpstr>Sicherstellung von Daten II</vt:lpstr>
      <vt:lpstr>PowerPoint-Präsentation</vt:lpstr>
      <vt:lpstr>Entschlüsselung von Datenträgern – Passwörter / PIN</vt:lpstr>
      <vt:lpstr>Entschlüsselung mittels biometrischen Verfahren bei Beschuldigten</vt:lpstr>
      <vt:lpstr>Entschlüsselung von Datenträgern bei Beschuldigten – "Handy-Schmäh"</vt:lpstr>
      <vt:lpstr>Rechtsmittel</vt:lpstr>
      <vt:lpstr>Christopher Schrank</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HERBSTNIEDERLAGE</dc:title>
  <dc:creator>BTP</dc:creator>
  <cp:lastModifiedBy>Brandl &amp; Talos - Andrea Blama</cp:lastModifiedBy>
  <cp:revision>209</cp:revision>
  <cp:lastPrinted>2020-09-21T09:43:41Z</cp:lastPrinted>
  <dcterms:created xsi:type="dcterms:W3CDTF">2018-01-22T16:28:00Z</dcterms:created>
  <dcterms:modified xsi:type="dcterms:W3CDTF">2020-09-22T14:56:14Z</dcterms:modified>
</cp:coreProperties>
</file>